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1" r:id="rId5"/>
    <p:sldId id="298" r:id="rId6"/>
    <p:sldId id="342"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3" r:id="rId20"/>
    <p:sldId id="344" r:id="rId21"/>
    <p:sldId id="323" r:id="rId22"/>
    <p:sldId id="324" r:id="rId23"/>
    <p:sldId id="325" r:id="rId24"/>
    <p:sldId id="336" r:id="rId25"/>
    <p:sldId id="338" r:id="rId26"/>
    <p:sldId id="345" r:id="rId2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5433"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3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hi-IN"/>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hi-IN"/>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i-IN" b="0" u="none" dirty="0"/>
              <a:t>निम्नलिखित प्रस्तुति का प्रयोजन 11 वर्स और इससे अधिक आयु के बीच के बच्चों के उपयोग के लिए है। हम प्रस्तुति, निर्देशित चर्चा, वीडियो और विद्यार्थी कोडिंग गतिविधि के लिए 90 की अनुशंसा करते हैं। </a:t>
            </a:r>
            <a:endParaRPr lang="hi-IN" b="1" u="sng" dirty="0"/>
          </a:p>
          <a:p>
            <a:endParaRPr lang="hi-IN" b="1" u="sng" dirty="0">
              <a:latin typeface="Nirmala UI"/>
              <a:cs typeface="Nirmala UI"/>
            </a:endParaRPr>
          </a:p>
          <a:p>
            <a:r>
              <a:rPr lang="hi-IN" b="1" u="sng" dirty="0">
                <a:latin typeface="Nirmala UI"/>
              </a:rPr>
              <a:t>नमूना स्क्रिप्ट: </a:t>
            </a:r>
          </a:p>
          <a:p>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a:t>
            </a:r>
            <a:r>
              <a:rPr lang="hi-IN" sz="1200" kern="1200" dirty="0">
                <a:solidFill>
                  <a:schemeClr val="tx1"/>
                </a:solidFill>
                <a:effectLst/>
                <a:latin typeface="Nirmala UI"/>
              </a:rPr>
              <a:t>नमस्ते! मैं &lt;organization&gt; से &lt;name&gt; हूँ। इस वर्ष के Hour of Code</a:t>
            </a:r>
            <a:r>
              <a:rPr lang="hi-IN" b="0" baseline="30000" dirty="0">
                <a:latin typeface="Nirmala UI"/>
              </a:rPr>
              <a:t>TM</a:t>
            </a:r>
            <a:r>
              <a:rPr lang="hi-IN" sz="1200" kern="1200" dirty="0">
                <a:solidFill>
                  <a:schemeClr val="tx1"/>
                </a:solidFill>
                <a:effectLst/>
                <a:latin typeface="Nirmala UI"/>
              </a:rPr>
              <a:t> में आपका स्वागत है! Hour of Code</a:t>
            </a:r>
            <a:r>
              <a:rPr lang="hi-IN" b="0" baseline="30000" dirty="0">
                <a:latin typeface="Nirmala UI"/>
              </a:rPr>
              <a:t>TM</a:t>
            </a:r>
            <a:r>
              <a:rPr lang="hi-IN" sz="1200" kern="1200" dirty="0">
                <a:solidFill>
                  <a:schemeClr val="tx1"/>
                </a:solidFill>
                <a:effectLst/>
                <a:latin typeface="Nirmala UI"/>
              </a:rPr>
              <a:t>, Code.org द्वारा संचालित वैश्विक अभियान है जो कोड को आसानी से समझने और यह दिखाने के लिए बनाया गया है कि कोई भी बुनयादी बातों को सीख सकता है। </a:t>
            </a:r>
            <a:r>
              <a:rPr lang="hi-IN" dirty="0">
                <a:latin typeface="Nirmala UI"/>
              </a:rPr>
              <a:t>आज, आप Microsoft के नए Minecraft Hour of Code</a:t>
            </a:r>
            <a:r>
              <a:rPr lang="hi-IN" b="0" baseline="30000" dirty="0">
                <a:latin typeface="Nirmala UI"/>
              </a:rPr>
              <a:t>TM</a:t>
            </a:r>
            <a:r>
              <a:rPr lang="hi-IN" dirty="0">
                <a:latin typeface="Nirmala UI"/>
              </a:rPr>
              <a:t> ट्यूटोरियल को आज़माते हुए </a:t>
            </a:r>
            <a:r>
              <a:rPr lang="hi-IN" sz="1200" kern="1200" dirty="0">
                <a:solidFill>
                  <a:schemeClr val="tx1"/>
                </a:solidFill>
                <a:effectLst/>
                <a:latin typeface="Nirmala UI"/>
              </a:rPr>
              <a:t>उस प्रयास का हिस्सा बनेंगे</a:t>
            </a:r>
            <a:r>
              <a:rPr lang="hi-IN" dirty="0">
                <a:latin typeface="Nirmala UI"/>
              </a:rPr>
              <a:t>।</a:t>
            </a:r>
            <a:r>
              <a:rPr lang="hi-IN" b="0" u="none" baseline="0" dirty="0">
                <a:latin typeface="Nirmala UI"/>
              </a:rPr>
              <a:t> इससे पहले, हम थोड़ा-बहुत इस बात पर चर्चा करने जा रहे हैं कि </a:t>
            </a:r>
            <a:r>
              <a:rPr lang="hi-IN" b="0" i="1" u="none" baseline="0" dirty="0">
                <a:latin typeface="Nirmala UI"/>
              </a:rPr>
              <a:t>दरअसल </a:t>
            </a:r>
            <a:r>
              <a:rPr lang="hi-IN" b="0" u="none" baseline="0" dirty="0">
                <a:latin typeface="Nirmala UI"/>
              </a:rPr>
              <a:t>कोडिंग क्या है, उसका क्या महत्व है और वह कैसे आपके जीवन पर सकारात्मक प्रभाव डाल सकता है!”</a:t>
            </a:r>
            <a:endParaRPr lang="hi-IN" b="1" u="sng" dirty="0"/>
          </a:p>
          <a:p>
            <a:endParaRPr lang="hi-IN" b="1" u="sng" dirty="0"/>
          </a:p>
          <a:p>
            <a:r>
              <a:rPr lang="hi-IN" b="1" u="sng" dirty="0">
                <a:latin typeface="Nirmala UI"/>
              </a:rPr>
              <a:t>स्लाइड लक्ष्य:</a:t>
            </a:r>
            <a:r>
              <a:rPr lang="hi-IN" dirty="0"/>
              <a:t> </a:t>
            </a:r>
          </a:p>
          <a:p>
            <a:endParaRPr lang="hi-IN" b="0" u="none" baseline="0" dirty="0"/>
          </a:p>
          <a:p>
            <a:r>
              <a:rPr lang="hi-IN" b="0" u="none" baseline="0" dirty="0">
                <a:latin typeface="Nirmala UI"/>
              </a:rPr>
              <a:t>प्रतिभागियों को Hour of Code</a:t>
            </a:r>
            <a:r>
              <a:rPr lang="hi-IN" b="0" baseline="30000" dirty="0">
                <a:latin typeface="Nirmala UI"/>
              </a:rPr>
              <a:t>TM</a:t>
            </a:r>
            <a:r>
              <a:rPr lang="hi-IN" b="0" u="none" baseline="0" dirty="0">
                <a:latin typeface="Nirmala UI"/>
              </a:rPr>
              <a:t> के प्रति प्रोत्साहित करने के लिए!</a:t>
            </a:r>
          </a:p>
          <a:p>
            <a:endParaRPr lang="hi-IN" b="0" u="none" baseline="0" dirty="0"/>
          </a:p>
          <a:p>
            <a:r>
              <a:rPr lang="hi-IN" sz="1200" b="1" u="sng" kern="1200" dirty="0">
                <a:solidFill>
                  <a:schemeClr val="tx1"/>
                </a:solidFill>
                <a:effectLst/>
                <a:latin typeface="Nirmala UI"/>
              </a:rPr>
              <a:t>समन्वयक नोट:</a:t>
            </a:r>
          </a:p>
          <a:p>
            <a:pPr marL="0" marR="0" lvl="0" indent="0" algn="l" defTabSz="914400" rtl="0" eaLnBrk="1" fontAlgn="auto" latinLnBrk="0" hangingPunct="1">
              <a:lnSpc>
                <a:spcPct val="100000"/>
              </a:lnSpc>
              <a:spcBef>
                <a:spcPts val="0"/>
              </a:spcBef>
              <a:spcAft>
                <a:spcPts val="0"/>
              </a:spcAft>
              <a:buClrTx/>
              <a:buSzTx/>
              <a:buFontTx/>
              <a:buNone/>
              <a:tabLst/>
              <a:defRPr/>
            </a:pPr>
            <a:r>
              <a:rPr lang="hi-IN" dirty="0"/>
              <a:t> </a:t>
            </a:r>
            <a:r>
              <a:rPr lang="hi-IN" sz="1200" kern="1200" dirty="0">
                <a:solidFill>
                  <a:schemeClr val="tx1"/>
                </a:solidFill>
                <a:effectLst/>
                <a:latin typeface="+mn-lt"/>
              </a:rPr>
              <a:t>दर्शकों के लिए आपके द्वारा बनाए जा रहे तेज़ और संवादात्मक प्रस्तुति को अधिक ज़ोरदार दृश्यात्मक बनाने के लिए, इवेंट प्रस्तुति डेक के अधिकांश स्लाइड ज़्यादातर मामलों में केवल चंद सेकंड के लिए होते हुए संक्षिप्त तैयार की गई हैं।</a:t>
            </a:r>
            <a:endParaRPr lang="hi-IN" b="1" u="sng" dirty="0"/>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r>
              <a:rPr lang="hi-IN" sz="1200" kern="1200" dirty="0">
                <a:solidFill>
                  <a:schemeClr val="tx1"/>
                </a:solidFill>
                <a:effectLst/>
                <a:latin typeface="Nirmala UI"/>
              </a:rPr>
              <a:t>यह छवि Hour of </a:t>
            </a:r>
            <a:r>
              <a:rPr lang="hi-IN" b="0" u="none" baseline="0" dirty="0">
                <a:latin typeface="Nirmala UI"/>
              </a:rPr>
              <a:t>Code</a:t>
            </a:r>
            <a:r>
              <a:rPr lang="hi-IN" b="0" baseline="30000" dirty="0">
                <a:latin typeface="Nirmala UI"/>
              </a:rPr>
              <a:t>TM</a:t>
            </a:r>
            <a:r>
              <a:rPr lang="hi-IN" dirty="0"/>
              <a:t> </a:t>
            </a:r>
            <a:r>
              <a:rPr lang="hi-IN" sz="1200" kern="1200" dirty="0">
                <a:solidFill>
                  <a:schemeClr val="tx1"/>
                </a:solidFill>
                <a:effectLst/>
                <a:latin typeface="Nirmala UI"/>
              </a:rPr>
              <a:t>आयोजनों में वैश्विक भागीदारी को दर्शाती है।</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hi-IN"/>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”यह कुछ ऐसा भी है जो आपके मित्रों के साथ मिल कर ब्लॉग, वेबसाइट, या ऐप बनाने जैसे कई लक्ष्यों को हासिल करने में मदद कर सकता है।”</a:t>
            </a:r>
            <a:endParaRPr lang="hi-IN"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r>
              <a:rPr lang="hi-IN" b="1" u="sng" dirty="0">
                <a:latin typeface="Nirmala UI"/>
              </a:rPr>
              <a:t>स्लाइड लक्ष्य:</a:t>
            </a:r>
          </a:p>
          <a:p>
            <a:endParaRPr lang="hi-IN" b="1" u="sng" dirty="0"/>
          </a:p>
          <a:p>
            <a:r>
              <a:rPr lang="hi-IN" sz="1200" kern="1200" dirty="0">
                <a:solidFill>
                  <a:schemeClr val="tx1"/>
                </a:solidFill>
                <a:effectLst/>
                <a:latin typeface="Nirmala UI"/>
              </a:rPr>
              <a:t>स्लाइड 9-12 में हम दृश्यात्मक रूप से</a:t>
            </a:r>
            <a:r>
              <a:rPr lang="hi-IN" dirty="0"/>
              <a:t> </a:t>
            </a:r>
            <a:r>
              <a:rPr lang="hi-IN" sz="1200" kern="1200" dirty="0">
                <a:solidFill>
                  <a:schemeClr val="tx1"/>
                </a:solidFill>
                <a:effectLst/>
                <a:latin typeface="Nirmala UI"/>
              </a:rPr>
              <a:t>युवा लोगों को दिखा रहे हैं कि कोडिंग के साथ कितना मज़ा लूट सकते हैं। हम वाक़ई इस बात पर ज़ोर देना चाहते हैं </a:t>
            </a:r>
            <a:r>
              <a:rPr lang="hi-IN" sz="1200" b="1" kern="1200" dirty="0">
                <a:solidFill>
                  <a:schemeClr val="tx1"/>
                </a:solidFill>
                <a:effectLst/>
                <a:latin typeface="Nirmala UI"/>
              </a:rPr>
              <a:t>कि कोडिंग</a:t>
            </a:r>
            <a:r>
              <a:rPr lang="hi-IN" sz="1200" kern="1200" dirty="0">
                <a:solidFill>
                  <a:schemeClr val="tx1"/>
                </a:solidFill>
                <a:effectLst/>
                <a:latin typeface="Nirmala UI"/>
              </a:rPr>
              <a:t>: </a:t>
            </a:r>
            <a:endParaRPr lang="hi-IN" dirty="0">
              <a:effectLst/>
            </a:endParaRPr>
          </a:p>
          <a:p>
            <a:pPr marL="628650" lvl="1" indent="-171450">
              <a:buFont typeface="Arial"/>
              <a:buChar char="•"/>
            </a:pPr>
            <a:r>
              <a:rPr lang="hi-IN" sz="1200" kern="1200" dirty="0">
                <a:solidFill>
                  <a:schemeClr val="tx1"/>
                </a:solidFill>
                <a:effectLst/>
                <a:latin typeface="Nirmala UI"/>
              </a:rPr>
              <a:t>सहयोगी है </a:t>
            </a:r>
            <a:endParaRPr lang="hi-IN" dirty="0">
              <a:effectLst/>
            </a:endParaRPr>
          </a:p>
          <a:p>
            <a:pPr marL="628650" lvl="1" indent="-171450">
              <a:buFont typeface="Arial"/>
              <a:buChar char="•"/>
            </a:pPr>
            <a:r>
              <a:rPr lang="hi-IN" sz="1200" kern="1200" dirty="0">
                <a:solidFill>
                  <a:schemeClr val="tx1"/>
                </a:solidFill>
                <a:effectLst/>
                <a:latin typeface="+mn-lt"/>
              </a:rPr>
              <a:t>किसी भी लिंग के लिए</a:t>
            </a:r>
            <a:endParaRPr lang="hi-IN" dirty="0">
              <a:effectLst/>
            </a:endParaRPr>
          </a:p>
          <a:p>
            <a:pPr marL="628650" lvl="1" indent="-171450">
              <a:buFont typeface="Arial"/>
              <a:buChar char="•"/>
            </a:pPr>
            <a:r>
              <a:rPr lang="hi-IN" sz="1200" kern="1200" dirty="0">
                <a:solidFill>
                  <a:schemeClr val="tx1"/>
                </a:solidFill>
                <a:effectLst/>
                <a:latin typeface="Nirmala UI"/>
              </a:rPr>
              <a:t>अंतर्मुखी और बहिर्मुखी व्यक्तित्व वाले लोगों के लिए </a:t>
            </a:r>
            <a:endParaRPr lang="hi-IN" dirty="0">
              <a:effectLst/>
            </a:endParaRPr>
          </a:p>
          <a:p>
            <a:pPr marL="628650" lvl="1" indent="-171450">
              <a:buFont typeface="Arial"/>
              <a:buChar char="•"/>
            </a:pPr>
            <a:r>
              <a:rPr lang="hi-IN" sz="1200" kern="1200" dirty="0">
                <a:solidFill>
                  <a:schemeClr val="tx1"/>
                </a:solidFill>
                <a:effectLst/>
                <a:latin typeface="Nirmala UI"/>
              </a:rPr>
              <a:t>यह समस्या हल करने से संबंधित है। कोडिंग में बहुत ही कम गणित शामिल है। </a:t>
            </a:r>
            <a:endParaRPr lang="hi-IN" dirty="0">
              <a:effectLst/>
            </a:endParaRPr>
          </a:p>
          <a:p>
            <a:pPr marL="628650" lvl="1" indent="-171450">
              <a:buFont typeface="Arial"/>
              <a:buChar char="•"/>
            </a:pPr>
            <a:r>
              <a:rPr lang="hi-IN" sz="1200" kern="1200" dirty="0">
                <a:solidFill>
                  <a:schemeClr val="tx1"/>
                </a:solidFill>
                <a:effectLst/>
                <a:latin typeface="Nirmala UI"/>
              </a:rPr>
              <a:t>उन लोगों के लिए जो कंप्यूटर के उपयोग से अपने जुनून को बढ़ाने में मदद चाहते हैं </a:t>
            </a:r>
            <a:endParaRPr lang="hi-IN" dirty="0">
              <a:effectLst/>
            </a:endParaRPr>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endParaRPr lang="hi-IN" sz="1200" kern="1200" dirty="0">
              <a:solidFill>
                <a:schemeClr val="tx1"/>
              </a:solidFill>
              <a:effectLst/>
              <a:latin typeface="Nirmala UI"/>
              <a:ea typeface="Nirmala UI"/>
              <a:cs typeface="Nirmala UI"/>
            </a:endParaRPr>
          </a:p>
          <a:p>
            <a:r>
              <a:rPr lang="hi-IN" sz="1200" kern="1200" dirty="0">
                <a:solidFill>
                  <a:schemeClr val="tx1"/>
                </a:solidFill>
                <a:effectLst/>
                <a:latin typeface="Nirmala UI"/>
              </a:rPr>
              <a:t>यदि इस छवि को बदलना है, तो सुनिश्चित करें कि वह निम्नलिखित मापदंडों में फ़िट बैठता है: </a:t>
            </a:r>
            <a:endParaRPr lang="hi-IN" dirty="0"/>
          </a:p>
          <a:p>
            <a:pPr marL="628650" lvl="1" indent="-171450">
              <a:buFont typeface="Arial"/>
              <a:buChar char="•"/>
            </a:pPr>
            <a:r>
              <a:rPr lang="hi-IN" sz="1200" kern="1200" dirty="0">
                <a:solidFill>
                  <a:schemeClr val="tx1"/>
                </a:solidFill>
                <a:effectLst/>
                <a:latin typeface="Nirmala UI"/>
              </a:rPr>
              <a:t>किशोरावस्था के प्रारंभ/माध्यमिक स्कूल की उम्र वाले युवक और युवतियाँ शामिल हैं </a:t>
            </a:r>
            <a:endParaRPr lang="hi-IN" dirty="0">
              <a:effectLst/>
            </a:endParaRPr>
          </a:p>
          <a:p>
            <a:pPr marL="628650" lvl="1" indent="-171450">
              <a:buFont typeface="Arial"/>
              <a:buChar char="•"/>
            </a:pPr>
            <a:r>
              <a:rPr lang="hi-IN" sz="1200" kern="1200" dirty="0">
                <a:solidFill>
                  <a:schemeClr val="tx1"/>
                </a:solidFill>
                <a:effectLst/>
                <a:latin typeface="Nirmala UI"/>
              </a:rPr>
              <a:t>प्रौद्योगिकी का मज़ा लेते हुए प्रतिभागियों को दर्शाता है</a:t>
            </a:r>
            <a:endParaRPr lang="hi-IN" dirty="0">
              <a:effectLst/>
            </a:endParaRPr>
          </a:p>
          <a:p>
            <a:pPr marL="628650" lvl="1" indent="-171450">
              <a:buFont typeface="Arial"/>
              <a:buChar char="•"/>
            </a:pPr>
            <a:r>
              <a:rPr lang="hi-IN" sz="1200" kern="1200" dirty="0">
                <a:solidFill>
                  <a:schemeClr val="tx1"/>
                </a:solidFill>
                <a:effectLst/>
                <a:latin typeface="Nirmala UI"/>
              </a:rPr>
              <a:t>केवल कुछ व्यक्ति नहीं बल्कि लोगों का समूह इसमें शामिल है </a:t>
            </a:r>
            <a:endParaRPr lang="hi-IN" dirty="0">
              <a:effectLst/>
            </a:endParaRPr>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hi-IN"/>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”चलिए, अब हम वाक़ई जानने की कोशिश करते हैं कि कोडिंग आख़िर है क्या।”</a:t>
            </a:r>
            <a:endParaRPr lang="hi-IN" b="0" u="none" dirty="0"/>
          </a:p>
          <a:p>
            <a:endParaRPr lang="hi-IN" b="1" u="sng" dirty="0"/>
          </a:p>
          <a:p>
            <a:r>
              <a:rPr lang="hi-IN" b="1" u="sng" dirty="0">
                <a:latin typeface="Nirmala UI"/>
              </a:rPr>
              <a:t>स्लाइड लक्ष्य:</a:t>
            </a:r>
          </a:p>
          <a:p>
            <a:endParaRPr lang="hi-IN" b="1" u="sng" dirty="0"/>
          </a:p>
          <a:p>
            <a:r>
              <a:rPr lang="hi-IN" b="0" u="none" dirty="0">
                <a:latin typeface="Nirmala UI"/>
              </a:rPr>
              <a:t>निम्नलिखित खंड सेट अप करना, और युवाओं को इस बारे में उत्साहित करना कि दरअसल कोडिंग क्या है।</a:t>
            </a:r>
            <a:endParaRPr lang="hi-IN" b="0" u="none" dirty="0"/>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endParaRPr lang="hi-IN" sz="1200" kern="1200" dirty="0">
              <a:solidFill>
                <a:schemeClr val="tx1"/>
              </a:solidFill>
              <a:effectLst/>
              <a:latin typeface="Nirmala UI"/>
              <a:ea typeface="Nirmala UI"/>
              <a:cs typeface="Nirmala UI"/>
            </a:endParaRPr>
          </a:p>
          <a:p>
            <a:r>
              <a:rPr lang="hi-IN" sz="1200" kern="1200" dirty="0">
                <a:solidFill>
                  <a:schemeClr val="tx1"/>
                </a:solidFill>
                <a:effectLst/>
                <a:latin typeface="Nirmala UI"/>
              </a:rPr>
              <a:t>लागू नहीं</a:t>
            </a:r>
          </a:p>
          <a:p>
            <a:endParaRPr lang="hi-IN" sz="1200" kern="1200" dirty="0">
              <a:solidFill>
                <a:schemeClr val="tx1"/>
              </a:solidFill>
              <a:effectLst/>
              <a:latin typeface="Nirmala UI"/>
              <a:ea typeface="Nirmala UI"/>
              <a:cs typeface="Nirmala UI"/>
            </a:endParaRPr>
          </a:p>
          <a:p>
            <a:endParaRPr lang="hi-IN" sz="1200" kern="1200" dirty="0">
              <a:solidFill>
                <a:schemeClr val="tx1"/>
              </a:solidFill>
              <a:effectLst/>
              <a:latin typeface="Nirmala UI"/>
              <a:ea typeface="Nirmala UI"/>
              <a:cs typeface="Nirmala UI"/>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hi-IN"/>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sz="1200" kern="1200" dirty="0">
                <a:solidFill>
                  <a:schemeClr val="tx1"/>
                </a:solidFill>
                <a:effectLst/>
                <a:latin typeface="Nirmala UI"/>
              </a:rPr>
              <a:t>”कोडिंग केवल कोई प्रोग्राम लिखना, या कंप्यूटर को निर्देश देना मात्र नहीं है। यह नए तरीक़े से किसी समस्या के समाधान के लिए मित्रों के साथ काम करने से संबंधित है।”</a:t>
            </a:r>
          </a:p>
          <a:p>
            <a:endParaRPr lang="hi-IN" sz="1200" b="1" u="sng" kern="1200" baseline="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p>
          <a:p>
            <a:endParaRPr lang="hi-IN" b="1" u="sng" dirty="0"/>
          </a:p>
          <a:p>
            <a:r>
              <a:rPr lang="hi-IN" b="0" dirty="0">
                <a:latin typeface="Nirmala UI"/>
              </a:rPr>
              <a:t>युवा लोगों को दर्शाना कि कोडिंग के लिए पहेलियाँ बुझाना, चीज़ों की मरम्मत करना, और समाधान खोजना पसंद करने वाली सक्रिय बुद्धि चाहिए।</a:t>
            </a:r>
            <a:endParaRPr lang="hi-IN" b="0" dirty="0"/>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endParaRPr lang="hi-IN" dirty="0"/>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यदि इस छवि को बदलना है, तो सुनिश्चित करें कि वह निम्नलिखित मापदंडों में फ़िट बैठता है: </a:t>
            </a:r>
          </a:p>
          <a:p>
            <a:pPr marL="628650" lvl="1" indent="-171450">
              <a:buFont typeface="Arial"/>
              <a:buChar char="•"/>
            </a:pPr>
            <a:r>
              <a:rPr lang="hi-IN" dirty="0">
                <a:latin typeface="Nirmala UI"/>
              </a:rPr>
              <a:t>कंप्यूटर या टैबलेट पर नज़र टिकाए साथ मिल कर काम करने वाले युवाओं का समूह।</a:t>
            </a:r>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hi-IN"/>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”यह आपकी रचनात्मकता को कंप्यूटर की शक्ति से जोड़ कर ऐसी किसी चीज़ के निर्माण से संबंधित है जिसके बारे में आप उत्साहित हैं।”</a:t>
            </a:r>
          </a:p>
          <a:p>
            <a:pPr marL="0" marR="0" indent="0" algn="l" defTabSz="914400" rtl="0" eaLnBrk="1" fontAlgn="auto" latinLnBrk="0" hangingPunct="1">
              <a:lnSpc>
                <a:spcPct val="100000"/>
              </a:lnSpc>
              <a:spcBef>
                <a:spcPts val="0"/>
              </a:spcBef>
              <a:spcAft>
                <a:spcPts val="0"/>
              </a:spcAft>
              <a:buClrTx/>
              <a:buSzTx/>
              <a:buFontTx/>
              <a:buNone/>
              <a:tabLst/>
              <a:defRPr/>
            </a:pPr>
            <a:endParaRPr lang="hi-IN" sz="1200" b="1" u="sng"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endParaRPr lang="hi-IN"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hi-IN"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युवा लोगों के इस विचार का विस्तार जारी रखना कि कोडिंग किनसे सबंधित हो सकता है। </a:t>
            </a:r>
            <a:endParaRPr lang="hi-IN" b="1" u="sng" dirty="0"/>
          </a:p>
          <a:p>
            <a:endParaRPr lang="hi-IN" b="1" dirty="0"/>
          </a:p>
          <a:p>
            <a:r>
              <a:rPr lang="hi-IN" b="1" u="sng" dirty="0">
                <a:latin typeface="Nirmala UI"/>
              </a:rPr>
              <a:t>इस स्लाइड के लिए छवि निर्देश:</a:t>
            </a:r>
          </a:p>
          <a:p>
            <a:endParaRPr lang="hi-IN" sz="1200" u="sng"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यदि इस छवि को बदलना है, तो सुनिश्चित करें कि वह निम्नलिखित मापदंडों में फ़िट बैठता है: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Nirmala UI"/>
              </a:rPr>
              <a:t>एक कला स्वरूप जो आम तौर पर कोडिंग से संबद्ध नहीं, जैसे कि संगीत या दृश्य कला।</a:t>
            </a:r>
            <a:endParaRPr lang="hi-IN" sz="1200" kern="1200" dirty="0">
              <a:solidFill>
                <a:schemeClr val="tx1"/>
              </a:solidFill>
              <a:effectLst/>
              <a:latin typeface="Nirmala UI"/>
              <a:ea typeface="Nirmala UI"/>
              <a:cs typeface="Nirmala UI"/>
            </a:endParaRPr>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hi-IN"/>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u="none" dirty="0">
                <a:latin typeface="Nirmala UI"/>
              </a:rPr>
              <a:t>”यह कुछ नया तैयार करने के लिए मिल जुल कर काम करने से भी संबंधित है!”</a:t>
            </a:r>
          </a:p>
          <a:p>
            <a:endParaRPr lang="hi-IN"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p>
          <a:p>
            <a:pPr marL="0" marR="0" indent="0" algn="l" defTabSz="914400" rtl="0" eaLnBrk="1" fontAlgn="auto" latinLnBrk="0" hangingPunct="1">
              <a:lnSpc>
                <a:spcPct val="100000"/>
              </a:lnSpc>
              <a:spcBef>
                <a:spcPts val="0"/>
              </a:spcBef>
              <a:spcAft>
                <a:spcPts val="0"/>
              </a:spcAft>
              <a:buClrTx/>
              <a:buSzTx/>
              <a:buFontTx/>
              <a:buNone/>
              <a:tabLst/>
              <a:defRPr/>
            </a:pPr>
            <a:endParaRPr lang="hi-IN"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t>इस ग़लत धारणा को सुधारना कि कोडिंग आम तौर पर बिल्कुल अकेले किया जाने वाला कार्य है।</a:t>
            </a:r>
            <a:r>
              <a:rPr lang="hi-IN" dirty="0"/>
              <a:t> कोई भी कोड कर सकता है, वह सुगम और मज़ेदार चीज़ है। </a:t>
            </a:r>
            <a:endParaRPr lang="hi-IN" b="0" u="none" dirty="0"/>
          </a:p>
          <a:p>
            <a:endParaRPr lang="hi-IN" b="1" u="sng" dirty="0">
              <a:latin typeface="Nirmala UI"/>
              <a:cs typeface="Nirmala UI"/>
            </a:endParaRPr>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i-IN" sz="1200"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यदि इस छवि को बदलना है, तो सुनिश्चित करें कि वह निम्नलिखित मापदंडों में फ़िट बैठता है: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Nirmala UI"/>
              </a:rPr>
              <a:t>मिल जुल कर, मज़े लूटते युवा लोगों का समूह।</a:t>
            </a:r>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hi-IN"/>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sz="1200" kern="1200" dirty="0">
                <a:solidFill>
                  <a:schemeClr val="tx1"/>
                </a:solidFill>
                <a:effectLst/>
                <a:latin typeface="Nirmala UI"/>
              </a:rPr>
              <a:t>”आप मित्रों के साथ क्या करना पसंद करते हैं?</a:t>
            </a:r>
            <a:r>
              <a:rPr lang="hi-IN"/>
              <a:t> </a:t>
            </a:r>
            <a:r>
              <a:rPr lang="hi-IN" sz="1200" kern="1200" dirty="0">
                <a:solidFill>
                  <a:schemeClr val="tx1"/>
                </a:solidFill>
                <a:effectLst/>
                <a:latin typeface="Nirmala UI"/>
              </a:rPr>
              <a:t>वह कुछ भी हो सकता है - स्वयंसेवा, खेल, फ़ैशन, वीडियो गेम्स।”</a:t>
            </a:r>
            <a:endParaRPr lang="hi-IN" b="1" u="sng" dirty="0"/>
          </a:p>
          <a:p>
            <a:endParaRPr lang="hi-IN" b="1" u="sng" dirty="0"/>
          </a:p>
          <a:p>
            <a:r>
              <a:rPr lang="hi-IN" b="1" u="sng" dirty="0">
                <a:latin typeface="Nirmala UI"/>
              </a:rPr>
              <a:t>स्लाइड लक्ष्य:</a:t>
            </a:r>
          </a:p>
          <a:p>
            <a:endParaRPr lang="hi-IN" b="1" u="sng" dirty="0"/>
          </a:p>
          <a:p>
            <a:r>
              <a:rPr lang="hi-IN" sz="1200" kern="1200" dirty="0">
                <a:solidFill>
                  <a:schemeClr val="tx1"/>
                </a:solidFill>
                <a:effectLst/>
                <a:latin typeface="Nirmala UI"/>
              </a:rPr>
              <a:t>कोडिंग को एक सामाजिक गतिविधि के रूप में स्थापित करना, जिसमें युवा लोगों के निवेश की अधिक संभावना है।</a:t>
            </a:r>
            <a:endParaRPr lang="hi-IN" b="1" u="sng" dirty="0"/>
          </a:p>
          <a:p>
            <a:endParaRPr lang="hi-I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hi-IN"/>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u="none" dirty="0">
                <a:latin typeface="Nirmala UI"/>
              </a:rPr>
              <a:t>”आप जो कुछ भी करना चाहते हों, कोडिंग वाक़ई इन सभी चीज़ों के लिए प्रासंगिक हो सकता है!”</a:t>
            </a:r>
          </a:p>
          <a:p>
            <a:endParaRPr lang="hi-IN" b="0" u="none" baseline="0" dirty="0"/>
          </a:p>
          <a:p>
            <a:r>
              <a:rPr lang="hi-IN" b="0" u="none" baseline="0" dirty="0">
                <a:latin typeface="Nirmala UI"/>
              </a:rPr>
              <a:t>*उल्लेख योग्य उदाहरण</a:t>
            </a:r>
          </a:p>
          <a:p>
            <a:pPr marL="628650" lvl="1" indent="-171450">
              <a:buFont typeface="Arial"/>
              <a:buChar char="•"/>
            </a:pPr>
            <a:r>
              <a:rPr lang="hi-IN" sz="1200" kern="1200" dirty="0">
                <a:solidFill>
                  <a:schemeClr val="tx1"/>
                </a:solidFill>
                <a:effectLst/>
                <a:latin typeface="Nirmala UI"/>
              </a:rPr>
              <a:t>यदि कोई </a:t>
            </a:r>
            <a:r>
              <a:rPr lang="hi-IN" sz="1200" b="1" kern="1200" dirty="0">
                <a:solidFill>
                  <a:schemeClr val="tx1"/>
                </a:solidFill>
                <a:effectLst/>
                <a:latin typeface="Nirmala UI"/>
              </a:rPr>
              <a:t>वीडियो गेम्स</a:t>
            </a:r>
            <a:r>
              <a:rPr lang="hi-IN" sz="1200" kern="1200" dirty="0">
                <a:solidFill>
                  <a:schemeClr val="tx1"/>
                </a:solidFill>
                <a:effectLst/>
                <a:latin typeface="Nirmala UI"/>
              </a:rPr>
              <a:t>, चाहता है, तो वे स्वयं अपने गेम्स बनाने के लिए कोडिंग का उपयोग कर सकते हैं।</a:t>
            </a:r>
            <a:endParaRPr lang="hi-IN" dirty="0">
              <a:effectLst/>
            </a:endParaRPr>
          </a:p>
          <a:p>
            <a:pPr marL="628650" lvl="1" indent="-171450">
              <a:buFont typeface="Arial"/>
              <a:buChar char="•"/>
            </a:pPr>
            <a:r>
              <a:rPr lang="hi-IN" sz="1200" b="1" kern="1200" dirty="0">
                <a:solidFill>
                  <a:schemeClr val="tx1"/>
                </a:solidFill>
                <a:effectLst/>
                <a:latin typeface="Nirmala UI"/>
              </a:rPr>
              <a:t>फ़ैशन </a:t>
            </a:r>
            <a:r>
              <a:rPr lang="hi-IN" sz="1200" kern="1200" dirty="0">
                <a:solidFill>
                  <a:schemeClr val="tx1"/>
                </a:solidFill>
                <a:effectLst/>
                <a:latin typeface="Nirmala UI"/>
              </a:rPr>
              <a:t>में दिलचस्पी रखने वाले लोग स्वयं अपना ब्लॉग तैयार कर सकते हैं जो फ़ैशन संबंधी स्वयं उनके सुझावों का प्रचार कर सकते हैं</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i-IN" sz="1200" b="1" kern="1200" dirty="0">
                <a:solidFill>
                  <a:schemeClr val="tx1"/>
                </a:solidFill>
                <a:effectLst/>
                <a:latin typeface="Nirmala UI"/>
              </a:rPr>
              <a:t>साहित्य</a:t>
            </a:r>
            <a:r>
              <a:rPr lang="hi-IN" sz="1200" kern="1200" dirty="0">
                <a:solidFill>
                  <a:schemeClr val="tx1"/>
                </a:solidFill>
                <a:effectLst/>
                <a:latin typeface="Nirmala UI"/>
              </a:rPr>
              <a:t> में अभिरुचि रखने वाले प्रतिभागी एक ऐसा साइट बना सकते हैं जो उनके हर माह ‘अवश्य पढ़ें’ और उनकी व्यक्तिगत समीक्षा को साझा कर सके। </a:t>
            </a:r>
            <a:endParaRPr lang="hi-IN" b="0" u="none" dirty="0"/>
          </a:p>
          <a:p>
            <a:endParaRPr lang="hi-IN" b="1" u="sng" dirty="0"/>
          </a:p>
          <a:p>
            <a:r>
              <a:rPr lang="hi-IN" b="1" u="sng" dirty="0">
                <a:latin typeface="Nirmala UI"/>
              </a:rPr>
              <a:t>स्लाइड लक्ष्य:</a:t>
            </a:r>
          </a:p>
          <a:p>
            <a:pPr marL="0" marR="0" indent="0" algn="l" defTabSz="914400" rtl="0" eaLnBrk="1" fontAlgn="auto" latinLnBrk="0" hangingPunct="1">
              <a:lnSpc>
                <a:spcPct val="100000"/>
              </a:lnSpc>
              <a:spcBef>
                <a:spcPts val="0"/>
              </a:spcBef>
              <a:spcAft>
                <a:spcPts val="0"/>
              </a:spcAft>
              <a:buClrTx/>
              <a:buSzTx/>
              <a:buFontTx/>
              <a:buNone/>
              <a:tabLst/>
              <a:defRPr/>
            </a:pPr>
            <a:endParaRPr lang="hi-IN" dirty="0"/>
          </a:p>
          <a:p>
            <a:pPr marL="0" marR="0" indent="0" algn="l" defTabSz="914400" rtl="0" eaLnBrk="1" fontAlgn="auto" latinLnBrk="0" hangingPunct="1">
              <a:lnSpc>
                <a:spcPct val="100000"/>
              </a:lnSpc>
              <a:spcBef>
                <a:spcPts val="0"/>
              </a:spcBef>
              <a:spcAft>
                <a:spcPts val="0"/>
              </a:spcAft>
              <a:buClrTx/>
              <a:buSzTx/>
              <a:buFontTx/>
              <a:buNone/>
              <a:tabLst/>
              <a:defRPr/>
            </a:pPr>
            <a:r>
              <a:rPr lang="hi-IN" dirty="0">
                <a:latin typeface="Nirmala UI"/>
              </a:rPr>
              <a:t>इस उम्र में सामाजिक प्रभाव के महत्व को देखते हुए, </a:t>
            </a:r>
            <a:r>
              <a:rPr lang="hi-IN" sz="1200" kern="1200" dirty="0">
                <a:solidFill>
                  <a:schemeClr val="tx1"/>
                </a:solidFill>
                <a:effectLst/>
                <a:latin typeface="Nirmala UI"/>
              </a:rPr>
              <a:t>इस बात पर विचार करना ज़रूरी है कि जीवन के </a:t>
            </a:r>
            <a:r>
              <a:rPr lang="hi-IN" sz="1200" i="1" kern="1200" dirty="0">
                <a:solidFill>
                  <a:schemeClr val="tx1"/>
                </a:solidFill>
                <a:effectLst/>
                <a:latin typeface="Nirmala UI"/>
              </a:rPr>
              <a:t>किसी</a:t>
            </a:r>
            <a:r>
              <a:rPr lang="hi-IN" sz="1200" kern="1200" dirty="0">
                <a:solidFill>
                  <a:schemeClr val="tx1"/>
                </a:solidFill>
                <a:effectLst/>
                <a:latin typeface="Nirmala UI"/>
              </a:rPr>
              <a:t> भी पहलू पर लागू की जाने वाली कोडिंग, युवा लोगों के लिए अवसरों के कई द्वारा खोल सकती है। </a:t>
            </a:r>
            <a:endParaRPr lang="hi-IN" b="1" u="sng" dirty="0"/>
          </a:p>
          <a:p>
            <a:endParaRPr lang="hi-IN" b="1" dirty="0"/>
          </a:p>
          <a:p>
            <a:r>
              <a:rPr lang="hi-IN" b="1" u="sng" dirty="0">
                <a:latin typeface="Nirmala UI"/>
              </a:rPr>
              <a:t>इस स्लाइड के लिए छवि निर्देश:</a:t>
            </a:r>
          </a:p>
          <a:p>
            <a:endParaRPr lang="hi-IN" sz="1200" u="sng"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इस छवि के लिए हमने कोडिंग की नई समझ की ”चिंगारी” पर ज़ोर देने के लिए स्पार्क्लर को शामिल किया है।</a:t>
            </a:r>
          </a:p>
          <a:p>
            <a:pPr marL="0" marR="0" indent="0" algn="l" defTabSz="914400" rtl="0" eaLnBrk="1" fontAlgn="auto" latinLnBrk="0" hangingPunct="1">
              <a:lnSpc>
                <a:spcPct val="100000"/>
              </a:lnSpc>
              <a:spcBef>
                <a:spcPts val="0"/>
              </a:spcBef>
              <a:spcAft>
                <a:spcPts val="0"/>
              </a:spcAft>
              <a:buClrTx/>
              <a:buSzTx/>
              <a:buFontTx/>
              <a:buNone/>
              <a:tabLst/>
              <a:defRPr/>
            </a:pPr>
            <a:endParaRPr lang="hi-IN" sz="1200" kern="1200" baseline="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यदि इस छवि को बदलना है, तो सुनिश्चित करें कि वह निम्नलिखित मापदंडों में फ़िट बैठता है: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Nirmala UI"/>
              </a:rPr>
              <a:t>किसी नई चीज़ के शुभारंभ, या क्षितिज के विस्तार का प्रतिनिधित्व करने वाली छवि या .gif</a:t>
            </a:r>
            <a:endParaRPr lang="hi-IN" sz="1200"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i-IN"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hi-IN"/>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u="none" dirty="0">
                <a:latin typeface="Nirmala UI"/>
              </a:rPr>
              <a:t>”हम जल्द ही शुरूआत करने वाले हैं, इसलिए मैं चाहता/चाहती हूँ कि जब आप खेल रहे हों तब आप उन सभी चीज़ों को ध्यान में रखें जिन सब पर हमने चर्चा की है, और सोचे कि किस प्रकार आप कोडिंग को अपने दैनंदिन जीवन में लागू कर सकते हैं।”</a:t>
            </a:r>
            <a:endParaRPr lang="hi-IN" b="0" u="none" dirty="0"/>
          </a:p>
          <a:p>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p>
          <a:p>
            <a:endParaRPr lang="hi-IN" b="1" u="sng" dirty="0"/>
          </a:p>
          <a:p>
            <a:r>
              <a:rPr lang="hi-IN" b="0" u="none" dirty="0">
                <a:latin typeface="Nirmala UI"/>
              </a:rPr>
              <a:t>सुनिश्चित करना कि छात्र Hour of Code</a:t>
            </a:r>
            <a:r>
              <a:rPr lang="hi-IN" b="0" baseline="30000" dirty="0">
                <a:latin typeface="Nirmala UI"/>
              </a:rPr>
              <a:t>TM</a:t>
            </a:r>
            <a:r>
              <a:rPr lang="hi-IN" b="0" u="none" dirty="0">
                <a:latin typeface="Nirmala UI"/>
              </a:rPr>
              <a:t> में भाग लेते समय उन सभी चीज़ों पर विचार करें जिसे उन्होंने प्रस्तुतिकरण में देखा है। </a:t>
            </a:r>
            <a:endParaRPr lang="hi-IN" b="0" u="none" dirty="0"/>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इस छवि के लिए हमने इस बात पर पुनः ज़ोर देने के लिए फ़ोटोग्राफ़र की छवि शामिल की है कि कोडिंग विभिन्न दिलचस्पियों के लिए उपयोगी हो सकती है।</a:t>
            </a:r>
          </a:p>
          <a:p>
            <a:pPr marL="0" marR="0" indent="0" algn="l" defTabSz="914400" rtl="0" eaLnBrk="1" fontAlgn="auto" latinLnBrk="0" hangingPunct="1">
              <a:lnSpc>
                <a:spcPct val="100000"/>
              </a:lnSpc>
              <a:spcBef>
                <a:spcPts val="0"/>
              </a:spcBef>
              <a:spcAft>
                <a:spcPts val="0"/>
              </a:spcAft>
              <a:buClrTx/>
              <a:buSzTx/>
              <a:buFontTx/>
              <a:buNone/>
              <a:tabLst/>
              <a:defRPr/>
            </a:pPr>
            <a:endParaRPr lang="hi-IN" sz="1200" kern="1200" baseline="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यदि इस छवि को बदलना है, तो सुनिश्चित करें कि वह निम्नलिखित मापदंडों में फ़िट बैठता है: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Nirmala UI"/>
              </a:rPr>
              <a:t>कोई ऐसी छवि या .gif जो आम तौर पर कोडिंग से जुड़ी हो।</a:t>
            </a:r>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hi-IN"/>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endParaRPr lang="hi-IN" b="1" u="sng" dirty="0"/>
          </a:p>
          <a:p>
            <a:r>
              <a:rPr lang="hi-IN" b="0" u="none" dirty="0">
                <a:latin typeface="Nirmala UI"/>
              </a:rPr>
              <a:t>”ठीक है, आइए शुरूआत करें!”</a:t>
            </a:r>
          </a:p>
          <a:p>
            <a:endParaRPr lang="hi-IN" b="1" u="sng" dirty="0"/>
          </a:p>
          <a:p>
            <a:r>
              <a:rPr lang="hi-IN" b="1" u="sng" dirty="0">
                <a:latin typeface="Nirmala UI"/>
              </a:rPr>
              <a:t>स्लाइड लक्ष्य:</a:t>
            </a:r>
          </a:p>
          <a:p>
            <a:endParaRPr lang="hi-IN" b="0" u="none" dirty="0"/>
          </a:p>
          <a:p>
            <a:r>
              <a:rPr lang="hi-IN" b="0" u="none" dirty="0">
                <a:latin typeface="Nirmala UI"/>
              </a:rPr>
              <a:t>Hour of Code</a:t>
            </a:r>
            <a:r>
              <a:rPr lang="hi-IN" b="0" baseline="30000" dirty="0">
                <a:latin typeface="Nirmala UI"/>
              </a:rPr>
              <a:t>TM</a:t>
            </a:r>
            <a:r>
              <a:rPr lang="hi-IN" b="0" u="none" dirty="0">
                <a:latin typeface="Nirmala UI"/>
              </a:rPr>
              <a:t> से परिचित करवाना।</a:t>
            </a:r>
            <a:endParaRPr lang="hi-IN" b="1" dirty="0"/>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endParaRPr lang="hi-IN" dirty="0"/>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यदि इस छवि को बदलना है, तो सुनिश्चित करें कि वह निम्नलिखित मापदंडों में फ़िट बैठता है: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Nirmala UI"/>
              </a:rPr>
              <a:t>युवा लोगों की छवि या .gif जो बेहद उत्साहित नज़र आ रहे हैं।</a:t>
            </a:r>
            <a:endParaRPr lang="hi-IN"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hi-IN"/>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endParaRPr lang="hi-IN"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b="0" u="none" dirty="0"/>
              <a:t>“क्या आप कोडिंग शुरू करने के लिए तैयार हैं? आइए, शुरू करें! “आज के</a:t>
            </a:r>
            <a:r>
              <a:rPr lang="hi-IN" dirty="0"/>
              <a:t> </a:t>
            </a:r>
            <a:r>
              <a:rPr lang="hi-IN" sz="1200" dirty="0">
                <a:solidFill>
                  <a:schemeClr val="bg1"/>
                </a:solidFill>
                <a:latin typeface="Segoe UI Light" panose="020B0502040204020203" pitchFamily="34" charset="0"/>
              </a:rPr>
              <a:t>Hour of </a:t>
            </a:r>
            <a:r>
              <a:rPr lang="hi-IN" sz="1200" kern="1200" dirty="0">
                <a:solidFill>
                  <a:schemeClr val="tx1"/>
                </a:solidFill>
                <a:effectLst/>
                <a:latin typeface="Nirmala UI"/>
              </a:rPr>
              <a:t>Code</a:t>
            </a:r>
            <a:r>
              <a:rPr lang="hi-IN" b="0" baseline="30000" dirty="0">
                <a:latin typeface="Nirmala UI"/>
              </a:rPr>
              <a:t>TM</a:t>
            </a:r>
            <a:r>
              <a:rPr lang="hi-IN" dirty="0"/>
              <a:t> के लिए, </a:t>
            </a:r>
            <a:r>
              <a:rPr lang="hi-IN" b="0" u="none" baseline="0" dirty="0"/>
              <a:t>हम </a:t>
            </a:r>
            <a:r>
              <a:rPr lang="hi-IN" sz="1200" kern="1200" dirty="0">
                <a:solidFill>
                  <a:schemeClr val="tx1"/>
                </a:solidFill>
                <a:effectLst/>
                <a:latin typeface="+mn-lt"/>
              </a:rPr>
              <a:t>Minecraft गेम-प्रेरित ट्यूटोरियल</a:t>
            </a:r>
            <a:r>
              <a:rPr lang="hi-IN" b="0" u="none" baseline="0" dirty="0"/>
              <a:t> के माध्यम से सीखने</a:t>
            </a:r>
            <a:r>
              <a:rPr lang="hi-IN" dirty="0"/>
              <a:t> वाले हैं</a:t>
            </a:r>
            <a:r>
              <a:rPr lang="hi-IN" b="0" u="none" baseline="0" dirty="0"/>
              <a:t>! ट्यूटोरियल</a:t>
            </a:r>
            <a:r>
              <a:rPr lang="hi-IN" sz="1200" kern="1200" dirty="0">
                <a:solidFill>
                  <a:schemeClr val="tx1"/>
                </a:solidFill>
                <a:effectLst/>
                <a:latin typeface="+mn-lt"/>
              </a:rPr>
              <a:t>Minecraft वीडियो से किरदारों और अवधारणाओं का उपयोग करता है, लेकिन वह स्वयं कोई गेम नहीं है।</a:t>
            </a:r>
            <a:r>
              <a:rPr lang="hi-IN" dirty="0"/>
              <a:t> </a:t>
            </a:r>
            <a:r>
              <a:rPr lang="hi-IN" sz="1200" kern="1200" dirty="0">
                <a:solidFill>
                  <a:schemeClr val="tx1"/>
                </a:solidFill>
                <a:effectLst/>
                <a:latin typeface="+mn-lt"/>
              </a:rPr>
              <a:t>Minecraft Hour of </a:t>
            </a:r>
            <a:r>
              <a:rPr lang="hi-IN" sz="1200" kern="1200" dirty="0">
                <a:solidFill>
                  <a:schemeClr val="tx1"/>
                </a:solidFill>
                <a:effectLst/>
                <a:latin typeface="Nirmala UI"/>
              </a:rPr>
              <a:t>Code</a:t>
            </a:r>
            <a:r>
              <a:rPr lang="hi-IN" b="0" baseline="30000" dirty="0">
                <a:latin typeface="Nirmala UI"/>
              </a:rPr>
              <a:t>TM</a:t>
            </a:r>
            <a:r>
              <a:rPr lang="hi-IN" sz="1200" kern="1200" dirty="0">
                <a:solidFill>
                  <a:schemeClr val="tx1"/>
                </a:solidFill>
                <a:effectLst/>
                <a:latin typeface="+mn-lt"/>
              </a:rPr>
              <a:t> ट्यूटोरियल में आप “The Agent” से मिलेंगे और आप कोडिंग तकनीकें जैसे लूप, डिबगिंग और पहेलियों के स्वयं के समाधान डिज़ाइन करने के लिए और आपके आदेशों का निष्पादित करते हुए एजेंट को देखेंगे।”</a:t>
            </a:r>
            <a:endParaRPr lang="hi-IN" sz="1200" b="0" baseline="0" dirty="0"/>
          </a:p>
          <a:p>
            <a:endParaRPr lang="hi-IN" b="0" u="none" dirty="0"/>
          </a:p>
          <a:p>
            <a:endParaRPr lang="hi-IN" b="0" u="none" dirty="0"/>
          </a:p>
          <a:p>
            <a:endParaRPr lang="hi-IN" b="1" u="sng" dirty="0"/>
          </a:p>
          <a:p>
            <a:r>
              <a:rPr lang="hi-IN" b="1" u="sng" dirty="0">
                <a:latin typeface="Nirmala UI"/>
              </a:rPr>
              <a:t>स्लाइड लक्ष्य:</a:t>
            </a:r>
          </a:p>
          <a:p>
            <a:pPr marL="0" marR="0" lvl="0" indent="0" algn="l" defTabSz="914400" rtl="0" eaLnBrk="1" fontAlgn="auto" latinLnBrk="0" hangingPunct="1">
              <a:lnSpc>
                <a:spcPct val="100000"/>
              </a:lnSpc>
              <a:spcBef>
                <a:spcPts val="0"/>
              </a:spcBef>
              <a:spcAft>
                <a:spcPts val="0"/>
              </a:spcAft>
              <a:buClrTx/>
              <a:buSzTx/>
              <a:buFontTx/>
              <a:buNone/>
              <a:tabLst/>
              <a:defRPr/>
            </a:pPr>
            <a:endParaRPr lang="hi-IN"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dirty="0">
                <a:solidFill>
                  <a:schemeClr val="bg1"/>
                </a:solidFill>
                <a:latin typeface="Segoe UI Light" panose="020B0502040204020203" pitchFamily="34" charset="0"/>
              </a:rPr>
              <a:t>Hour of </a:t>
            </a:r>
            <a:r>
              <a:rPr lang="hi-IN" sz="1200" kern="1200" dirty="0">
                <a:solidFill>
                  <a:schemeClr val="tx1"/>
                </a:solidFill>
                <a:effectLst/>
                <a:latin typeface="Nirmala UI"/>
              </a:rPr>
              <a:t>Code</a:t>
            </a:r>
            <a:r>
              <a:rPr lang="hi-IN" b="0" baseline="30000" dirty="0">
                <a:latin typeface="Nirmala UI"/>
              </a:rPr>
              <a:t>TM</a:t>
            </a:r>
            <a:r>
              <a:rPr lang="en-US" sz="1200" dirty="0">
                <a:solidFill>
                  <a:schemeClr val="bg1"/>
                </a:solidFill>
                <a:latin typeface="Segoe UI Light" panose="020B0502040204020203" pitchFamily="34" charset="0"/>
              </a:rPr>
              <a:t> </a:t>
            </a:r>
            <a:r>
              <a:rPr lang="hi-IN" b="0" u="none" dirty="0"/>
              <a:t>का परिचय देना</a:t>
            </a:r>
          </a:p>
          <a:p>
            <a:endParaRPr lang="hi-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b="1" u="sng" dirty="0"/>
              <a:t>समन्वयक नोट:</a:t>
            </a:r>
          </a:p>
          <a:p>
            <a:pPr marL="0" marR="0" lvl="0" indent="0" algn="l" defTabSz="914400" rtl="0" eaLnBrk="1" fontAlgn="auto" latinLnBrk="0" hangingPunct="1">
              <a:lnSpc>
                <a:spcPct val="100000"/>
              </a:lnSpc>
              <a:spcBef>
                <a:spcPts val="0"/>
              </a:spcBef>
              <a:spcAft>
                <a:spcPts val="0"/>
              </a:spcAft>
              <a:buClrTx/>
              <a:buSzTx/>
              <a:buFontTx/>
              <a:buNone/>
              <a:tabLst/>
              <a:defRPr/>
            </a:pPr>
            <a:r>
              <a:rPr lang="hi-IN" b="0" dirty="0"/>
              <a:t>एक से अधिक Minecraft ट्यूटोरियल्स मौजूद हैं। इस वर्ष के ट्यूटोरियल से शुरुआत</a:t>
            </a:r>
            <a:r>
              <a:rPr lang="hi-IN" dirty="0"/>
              <a:t> करें </a:t>
            </a:r>
            <a:r>
              <a:rPr lang="hi-IN" b="0" dirty="0"/>
              <a:t>और यदि वे जल्दी समाप्त कर लेते हैं, तो अन्य ट्यूटोरियल आज़अमाएं। हर ट्यूटोरियल अलग अवधारणा की जानकारी देता है, इसलिए सभी</a:t>
            </a:r>
            <a:r>
              <a:rPr lang="hi-IN" dirty="0"/>
              <a:t> </a:t>
            </a:r>
            <a:r>
              <a:rPr lang="hi-IN" b="0" dirty="0"/>
              <a:t>ट्युटोरियल एक अच्छा विचार है!</a:t>
            </a:r>
            <a:r>
              <a:rPr lang="hi-IN" dirty="0"/>
              <a:t> </a:t>
            </a:r>
            <a:endParaRPr lang="hi-IN" b="0" dirty="0"/>
          </a:p>
          <a:p>
            <a:endParaRPr lang="hi-IN" sz="1200" b="1" u="sng" kern="1200" baseline="0" dirty="0">
              <a:solidFill>
                <a:schemeClr val="tx1"/>
              </a:solidFill>
              <a:effectLst/>
              <a:latin typeface="+mn-lt"/>
              <a:ea typeface="+mn-ea"/>
              <a:cs typeface="+mn-cs"/>
            </a:endParaRPr>
          </a:p>
          <a:p>
            <a:r>
              <a:rPr lang="hi-IN" sz="1200" kern="1200" dirty="0">
                <a:solidFill>
                  <a:schemeClr val="tx1"/>
                </a:solidFill>
                <a:effectLst/>
                <a:latin typeface="+mn-lt"/>
              </a:rPr>
              <a:t>यदि आप प्रत्येक प्रतिभागी को उनके लिए एक डिवाइस नहीं दे पा रहे हैं, तो किसी और के साथ उनकी जोड़ी बनाने का प्रयास करें और प्रत्येक पाठ के प्रत्येक चरण को आपस में बारी-बारी से करने के लिए कहें ताकि दोनों को सक्रिय होने और ग़ौर करने का मौक़ा मिले। हमारा सुझाव है कि व्यक्ति पहेलियों पर अकेले कार्य करें।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mn-lt"/>
              </a:rPr>
              <a:t>पंद्रह मिनट के बाद, की गई प्रगति के लिए और उनके द्वारा लिखे गए कोड के लिए समूह को शुभकामनाएं दें।</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hi-IN" sz="1200" b="0" u="none" kern="1200" dirty="0">
                <a:solidFill>
                  <a:schemeClr val="tx1"/>
                </a:solidFill>
                <a:effectLst/>
                <a:latin typeface="+mn-lt"/>
              </a:rPr>
              <a:t>उन प्रतिभागियों के लिए जो ट्यूटोरियल पूरा कर लेते हैं और/या ज़्यादा उन्नत हैं, उन्हें </a:t>
            </a:r>
            <a:r>
              <a:rPr lang="hi-IN" sz="1200" b="1" u="none" kern="1200" dirty="0">
                <a:solidFill>
                  <a:schemeClr val="tx1"/>
                </a:solidFill>
                <a:effectLst/>
                <a:latin typeface="+mn-lt"/>
              </a:rPr>
              <a:t>Diamond Path</a:t>
            </a:r>
            <a:r>
              <a:rPr lang="hi-IN" sz="1200" b="0" u="none" kern="1200" dirty="0">
                <a:solidFill>
                  <a:schemeClr val="tx1"/>
                </a:solidFill>
                <a:effectLst/>
                <a:latin typeface="+mn-lt"/>
              </a:rPr>
              <a:t>– का उपयोग करके ट्यूटोरियल में खेलने के लिए आमंत्रित करें, जिन्हें पूरा करने के लिए अतिरिक्त कोडिंग चुनौतियाँ मौजूद हों, ताकि वे उस स्तर पर डायमंड प्राप्त कर सकें।</a:t>
            </a:r>
            <a:endParaRPr lang="hi-IN"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i-I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i-IN" b="0" dirty="0"/>
          </a:p>
          <a:p>
            <a:r>
              <a:rPr lang="hi-IN"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hi-IN"/>
          </a:p>
        </p:txBody>
      </p:sp>
    </p:spTree>
    <p:extLst>
      <p:ext uri="{BB962C8B-B14F-4D97-AF65-F5344CB8AC3E}">
        <p14:creationId xmlns:p14="http://schemas.microsoft.com/office/powerpoint/2010/main" val="347867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dirty="0">
                <a:latin typeface="Nirmala UI"/>
              </a:rPr>
              <a:t>”आप पहले से जानते होंगे कि कोडिंग वह है जिसका उपयोग लोग तकनीकी निर्देश देने के लिए करते हैं। कंप्यूटर अंग्रेज़ी नहीं समझते, इसलिए हम उन्हें ऐसी भाषा में कमांड देते हैं जो वे समझ सकें। वह भाषा है कोड! आप शायद नहीं जानते कि कोडिंग केवल सॉफ़्टवेयर इंजीनियर और तकनीकी जगत के लोगों के लिए नहीं है, कोडिंग ऐसा अद्भुत कौशल है जिसे </a:t>
            </a:r>
            <a:r>
              <a:rPr lang="hi-IN" b="0" i="1" baseline="0" dirty="0">
                <a:latin typeface="Nirmala UI"/>
              </a:rPr>
              <a:t>कोई भी </a:t>
            </a:r>
            <a:r>
              <a:rPr lang="hi-IN" b="0" dirty="0">
                <a:latin typeface="Nirmala UI"/>
              </a:rPr>
              <a:t>सीख सकता है</a:t>
            </a:r>
            <a:r>
              <a:rPr lang="hi-IN" b="0" i="0" baseline="0" dirty="0">
                <a:latin typeface="Nirmala UI"/>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समन्वयक नोट:</a:t>
            </a:r>
            <a:endParaRPr lang="hi-IN" b="1" u="sng" dirty="0">
              <a:latin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b="0" u="none" baseline="0" dirty="0">
                <a:latin typeface="Nirmala UI"/>
              </a:rPr>
              <a:t>जब आप अगले स्लाइड पर जाएँगे तो वीडियो स्वचालित रूप से चलने लगेगा। </a:t>
            </a:r>
            <a:endParaRPr lang="hi-IN" b="1" u="sng" dirty="0"/>
          </a:p>
          <a:p>
            <a:endParaRPr lang="hi-IN" b="1" u="sng" dirty="0"/>
          </a:p>
          <a:p>
            <a:r>
              <a:rPr lang="hi-IN" b="1" u="sng" dirty="0">
                <a:latin typeface="Nirmala UI"/>
              </a:rPr>
              <a:t>स्लाइड लक्ष्य:</a:t>
            </a:r>
            <a:r>
              <a:rPr lang="hi-IN" dirty="0"/>
              <a:t> </a:t>
            </a:r>
          </a:p>
          <a:p>
            <a:endParaRPr lang="hi-IN" b="1" u="none" dirty="0"/>
          </a:p>
          <a:p>
            <a:r>
              <a:rPr lang="hi-IN" b="0" u="none" dirty="0"/>
              <a:t>निम्नलिखित खंड का उद्देश्य बहुत से युवा लोगों के बीच प्रचलित कोडिंग से जुड़ी ग़लत धारणाओं को बदलना है। </a:t>
            </a:r>
            <a:endParaRPr lang="hi-IN" b="1" u="sng" dirty="0"/>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r>
              <a:rPr lang="hi-IN" dirty="0"/>
              <a:t>यह ''Hello world के लिए बाइनरी कोड'' को 8 बार दोहराए जाने की छवि है।</a:t>
            </a: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hi-IN"/>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endParaRPr lang="hi-IN" b="0" u="none" dirty="0"/>
          </a:p>
          <a:p>
            <a:r>
              <a:rPr lang="hi-IN" b="0" u="none" dirty="0"/>
              <a:t>“</a:t>
            </a:r>
            <a:r>
              <a:rPr lang="hi-IN" sz="1200" b="0" u="none" dirty="0">
                <a:solidFill>
                  <a:schemeClr val="bg1"/>
                </a:solidFill>
                <a:latin typeface="Segoe Pro Light" charset="0"/>
              </a:rPr>
              <a:t>अब code.org</a:t>
            </a:r>
            <a:r>
              <a:rPr lang="hi-IN" sz="1200" dirty="0">
                <a:solidFill>
                  <a:schemeClr val="bg1"/>
                </a:solidFill>
                <a:latin typeface="Segoe Pro Light" charset="0"/>
              </a:rPr>
              <a:t>/Minecraft</a:t>
            </a:r>
            <a:r>
              <a:rPr lang="hi-IN" dirty="0"/>
              <a:t> </a:t>
            </a:r>
            <a:r>
              <a:rPr lang="hi-IN" b="0" u="none" baseline="0" dirty="0"/>
              <a:t>पर “</a:t>
            </a:r>
            <a:r>
              <a:rPr lang="hi-IN" sz="1200" kern="1200" dirty="0">
                <a:solidFill>
                  <a:schemeClr val="tx1"/>
                </a:solidFill>
                <a:effectLst/>
                <a:latin typeface="+mn-lt"/>
              </a:rPr>
              <a:t>Minecraft Hour of </a:t>
            </a:r>
            <a:r>
              <a:rPr lang="hi-IN" sz="1200" kern="1200" dirty="0">
                <a:solidFill>
                  <a:schemeClr val="tx1"/>
                </a:solidFill>
                <a:effectLst/>
                <a:latin typeface="Nirmala UI"/>
              </a:rPr>
              <a:t>Code</a:t>
            </a:r>
            <a:r>
              <a:rPr lang="hi-IN" b="0" baseline="30000" dirty="0">
                <a:latin typeface="Nirmala UI"/>
              </a:rPr>
              <a:t>TM</a:t>
            </a:r>
            <a:r>
              <a:rPr lang="hi-IN" sz="1200" kern="1200" dirty="0">
                <a:solidFill>
                  <a:schemeClr val="tx1"/>
                </a:solidFill>
                <a:effectLst/>
                <a:latin typeface="+mn-lt"/>
              </a:rPr>
              <a:t> Hero की यात्रा” </a:t>
            </a:r>
            <a:r>
              <a:rPr lang="hi-IN" b="0" u="none" baseline="0" dirty="0"/>
              <a:t>ट्यूटोरियल का पता लगाने के लिए जाएँ और शुरुआत करें! ”</a:t>
            </a:r>
            <a:endParaRPr lang="hi-IN" b="1" u="sng" dirty="0"/>
          </a:p>
          <a:p>
            <a:endParaRPr lang="hi-IN" b="1" u="sng" dirty="0"/>
          </a:p>
          <a:p>
            <a:r>
              <a:rPr lang="hi-IN" b="1" u="sng" dirty="0">
                <a:latin typeface="Nirmala UI"/>
              </a:rPr>
              <a:t>स्लाइड लक्ष्य:</a:t>
            </a:r>
          </a:p>
          <a:p>
            <a:endParaRPr lang="hi-IN" b="1" dirty="0"/>
          </a:p>
          <a:p>
            <a:r>
              <a:rPr lang="hi-IN" b="0" dirty="0">
                <a:latin typeface="Nirmala UI"/>
              </a:rPr>
              <a:t>लोगों को ट्यूटोरियल तक पहुँचने के लिए समय देना।</a:t>
            </a:r>
            <a:endParaRPr lang="hi-IN" b="0" dirty="0"/>
          </a:p>
          <a:p>
            <a:pPr marL="0" marR="0" indent="0" algn="l" defTabSz="914400" rtl="0" eaLnBrk="1" fontAlgn="auto" latinLnBrk="0" hangingPunct="1">
              <a:lnSpc>
                <a:spcPct val="100000"/>
              </a:lnSpc>
              <a:spcBef>
                <a:spcPts val="0"/>
              </a:spcBef>
              <a:spcAft>
                <a:spcPts val="0"/>
              </a:spcAft>
              <a:buClrTx/>
              <a:buSzTx/>
              <a:buFontTx/>
              <a:buNone/>
              <a:tabLst/>
              <a:defRPr/>
            </a:pPr>
            <a:endParaRPr lang="hi-IN" b="0" u="none" baseline="0" dirty="0"/>
          </a:p>
          <a:p>
            <a:r>
              <a:rPr lang="hi-IN" b="1" u="sng" baseline="0" dirty="0"/>
              <a:t>अनुदेशक का नोट: </a:t>
            </a:r>
          </a:p>
          <a:p>
            <a:pPr marL="628650" lvl="1" indent="-171450">
              <a:buFont typeface="Arial"/>
              <a:buChar char="•"/>
            </a:pPr>
            <a:r>
              <a:rPr lang="hi-IN" dirty="0"/>
              <a:t>ट्यूटोरियल के दौरान इस स्लाइड को बनाए रखें, और जब आपका समूह अपने ट्यूटोरियल के अंत में हो, </a:t>
            </a:r>
            <a:r>
              <a:rPr lang="hi-IN" i="1" baseline="0" dirty="0"/>
              <a:t>केवल</a:t>
            </a:r>
            <a:r>
              <a:rPr lang="hi-IN" dirty="0"/>
              <a:t> तभी अगले स्लाइड की ओर आगे बढ़ें</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Nirmala UI"/>
              </a:rPr>
              <a:t>यदि प्रतिभागी ट्यूटोरियल में साइन-इन करते हैं, तो स्तरों पर प्रगति सहेजी जाएगी और यदि वे खत्म नहीं करते हैं तो वहीं लौट सकते हैं। </a:t>
            </a:r>
            <a:endParaRPr lang="hi-IN" sz="1200" kern="1200" dirty="0">
              <a:solidFill>
                <a:schemeClr val="tx1"/>
              </a:solidFill>
              <a:effectLst/>
              <a:latin typeface="Nirmala UI"/>
              <a:cs typeface="Nirmala UI"/>
            </a:endParaRPr>
          </a:p>
          <a:p>
            <a:pPr marL="628650" lvl="1" indent="-171450">
              <a:buFont typeface="Arial"/>
              <a:buChar char="•"/>
            </a:pPr>
            <a:r>
              <a:rPr lang="hi-IN" sz="1200" kern="1200" dirty="0">
                <a:solidFill>
                  <a:schemeClr val="tx1"/>
                </a:solidFill>
                <a:effectLst/>
                <a:latin typeface="+mn-lt"/>
              </a:rPr>
              <a:t>चूँकि स्तर पर फ़्री प्ले और अपनी इच्छानुसार कुछ भी निर्माण करने के लिए जगह मौजूद है, इसलिए युवाओं से जुड़े और उपयोगकर्ताओं द्वारा सृजित सामग्री के जोखिम के प्रति जागरूक रहें।</a:t>
            </a:r>
            <a:endParaRPr lang="hi-IN" baseline="0" dirty="0"/>
          </a:p>
          <a:p>
            <a:pPr marL="0" lvl="0" indent="0">
              <a:buFont typeface="Arial"/>
              <a:buNone/>
            </a:pPr>
            <a:endParaRPr lang="hi-IN" baseline="0" dirty="0">
              <a:highlight>
                <a:srgbClr val="FFFF00"/>
              </a:highlight>
            </a:endParaRPr>
          </a:p>
          <a:p>
            <a:pPr marL="0" lvl="0" indent="0">
              <a:buFont typeface="Arial"/>
              <a:buNone/>
            </a:pPr>
            <a:r>
              <a:rPr lang="hi-IN" b="1" u="sng" baseline="0" dirty="0">
                <a:highlight>
                  <a:srgbClr val="FFFF00"/>
                </a:highlight>
              </a:rPr>
              <a:t>यदि आपके पास सीमित समय हो:</a:t>
            </a:r>
          </a:p>
          <a:p>
            <a:pPr marL="628650" lvl="1" indent="-171450">
              <a:buFont typeface="Arial"/>
              <a:buChar char="•"/>
            </a:pPr>
            <a:r>
              <a:rPr lang="hi-IN" sz="1200" kern="1200" dirty="0">
                <a:solidFill>
                  <a:schemeClr val="tx1"/>
                </a:solidFill>
                <a:effectLst/>
                <a:highlight>
                  <a:srgbClr val="FFFF00"/>
                </a:highlight>
                <a:latin typeface="+mn-lt"/>
              </a:rPr>
              <a:t>जितनी अधिक पहेलियां आप पूरी कर सकते हैं, पूरी करें। तकनीकी रूप से जानकार बच्चे इन सभी को 50-60 मिनट में पूरी कर सकते हैं।</a:t>
            </a:r>
          </a:p>
          <a:p>
            <a:pPr marL="628650" lvl="1" indent="-171450">
              <a:buFont typeface="Arial"/>
              <a:buChar char="•"/>
            </a:pPr>
            <a:r>
              <a:rPr lang="hi-IN" sz="1200" kern="1200" dirty="0">
                <a:solidFill>
                  <a:schemeClr val="tx1"/>
                </a:solidFill>
                <a:effectLst/>
                <a:highlight>
                  <a:srgbClr val="FFFF00"/>
                </a:highlight>
                <a:latin typeface="+mn-lt"/>
              </a:rPr>
              <a:t>विद्यार्थियों ने जो पूरा किया है, उसके लिए उन्हें बधाई दें और उन्हें बताएं कि वे घर से फिर से कोडिंग कर सकते हैं।</a:t>
            </a:r>
          </a:p>
          <a:p>
            <a:pPr marL="0" marR="0" lvl="0" indent="0" algn="l" defTabSz="914400" rtl="0" eaLnBrk="1" fontAlgn="auto" latinLnBrk="0" hangingPunct="1">
              <a:lnSpc>
                <a:spcPct val="100000"/>
              </a:lnSpc>
              <a:spcBef>
                <a:spcPts val="0"/>
              </a:spcBef>
              <a:spcAft>
                <a:spcPts val="0"/>
              </a:spcAft>
              <a:buClrTx/>
              <a:buSzTx/>
              <a:buFontTx/>
              <a:buNone/>
              <a:tabLst/>
              <a:defRPr/>
            </a:pPr>
            <a:endParaRPr lang="hi-IN" baseline="0" dirty="0">
              <a:highlight>
                <a:srgbClr val="FFFF00"/>
              </a:highlight>
            </a:endParaRPr>
          </a:p>
          <a:p>
            <a:pPr>
              <a:spcAft>
                <a:spcPts val="0"/>
              </a:spcAft>
            </a:pPr>
            <a:r>
              <a:rPr lang="hi-IN" b="1" u="sng" dirty="0">
                <a:highlight>
                  <a:srgbClr val="FFFF00"/>
                </a:highlight>
              </a:rPr>
              <a:t>यदि आपके पास अतिरिक्‍त समय हो:</a:t>
            </a:r>
          </a:p>
          <a:p>
            <a:pPr marL="628650" lvl="1" indent="-171450">
              <a:lnSpc>
                <a:spcPts val="1700"/>
              </a:lnSpc>
              <a:spcBef>
                <a:spcPts val="500"/>
              </a:spcBef>
              <a:buFont typeface="Arial" panose="020B0604020202020204" pitchFamily="34" charset="0"/>
              <a:buChar char="•"/>
            </a:pPr>
            <a:r>
              <a:rPr lang="hi-IN" sz="1200" kern="1200" dirty="0">
                <a:solidFill>
                  <a:schemeClr val="tx1"/>
                </a:solidFill>
                <a:effectLst/>
                <a:latin typeface="+mn-lt"/>
              </a:rPr>
              <a:t>छात्रों को खेल के अतिरिक्त घंटों के लिए अंतिम पहेली पर निर्माण जारी रखने के लिए निर्देशित करें। </a:t>
            </a:r>
          </a:p>
          <a:p>
            <a:pPr marL="628650" lvl="1" indent="-171450">
              <a:lnSpc>
                <a:spcPts val="1700"/>
              </a:lnSpc>
              <a:spcBef>
                <a:spcPts val="500"/>
              </a:spcBef>
              <a:buFont typeface="Arial" panose="020B0604020202020204" pitchFamily="34" charset="0"/>
              <a:buChar char="•"/>
            </a:pPr>
            <a:r>
              <a:rPr lang="hi-IN" b="0" dirty="0"/>
              <a:t>छात्रों को प्रत्येक पहेली पर फिर से ग़ौर करने का निर्देश दें, और उन्हें अलग तरीक़े से पहेलियों को हल करने की चुनौती दें। यह पुनरावृत्ति और प्रयोग के लिए मज़ेदार और रोचक अवसरों पर बल देगा।</a:t>
            </a:r>
          </a:p>
          <a:p>
            <a:pPr marL="628650" lvl="1" indent="-171450">
              <a:lnSpc>
                <a:spcPts val="1700"/>
              </a:lnSpc>
              <a:spcBef>
                <a:spcPts val="500"/>
              </a:spcBef>
              <a:buFont typeface="Arial" panose="020B0604020202020204" pitchFamily="34" charset="0"/>
              <a:buChar char="•"/>
            </a:pPr>
            <a:r>
              <a:rPr lang="hi-IN" sz="1200" b="0" u="none" kern="1200" dirty="0">
                <a:solidFill>
                  <a:schemeClr val="tx1"/>
                </a:solidFill>
                <a:effectLst/>
                <a:latin typeface="+mn-lt"/>
              </a:rPr>
              <a:t>विद्यार्थियों को “Minecraft Hour of </a:t>
            </a:r>
            <a:r>
              <a:rPr lang="hi-IN" sz="1200" kern="1200" dirty="0">
                <a:solidFill>
                  <a:schemeClr val="tx1"/>
                </a:solidFill>
                <a:effectLst/>
                <a:latin typeface="Nirmala UI"/>
              </a:rPr>
              <a:t>Code</a:t>
            </a:r>
            <a:r>
              <a:rPr lang="hi-IN" b="0" baseline="30000" dirty="0">
                <a:latin typeface="Nirmala UI"/>
              </a:rPr>
              <a:t>TM</a:t>
            </a:r>
            <a:r>
              <a:rPr lang="hi-IN" sz="1200" b="0" u="none" kern="1200" dirty="0">
                <a:solidFill>
                  <a:schemeClr val="tx1"/>
                </a:solidFill>
                <a:effectLst/>
                <a:latin typeface="+mn-lt"/>
              </a:rPr>
              <a:t> एडवेंचर” और/या“Minecraft Hour of </a:t>
            </a:r>
            <a:r>
              <a:rPr lang="hi-IN" sz="1200" kern="1200" dirty="0">
                <a:solidFill>
                  <a:schemeClr val="tx1"/>
                </a:solidFill>
                <a:effectLst/>
                <a:latin typeface="Nirmala UI"/>
              </a:rPr>
              <a:t>Code</a:t>
            </a:r>
            <a:r>
              <a:rPr lang="hi-IN" b="0" baseline="30000" dirty="0">
                <a:latin typeface="Nirmala UI"/>
              </a:rPr>
              <a:t>TM</a:t>
            </a:r>
            <a:r>
              <a:rPr lang="hi-IN" sz="1200" b="0" u="none" kern="1200" dirty="0">
                <a:solidFill>
                  <a:schemeClr val="tx1"/>
                </a:solidFill>
                <a:effectLst/>
                <a:latin typeface="+mn-lt"/>
              </a:rPr>
              <a:t> डिज़ाइनर” खेलने के लिए आमंत्रित करें।</a:t>
            </a:r>
            <a:endParaRPr lang="hi-IN" b="0" u="none" dirty="0"/>
          </a:p>
          <a:p>
            <a:endParaRPr lang="hi-I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hi-IN"/>
          </a:p>
        </p:txBody>
      </p:sp>
    </p:spTree>
    <p:extLst>
      <p:ext uri="{BB962C8B-B14F-4D97-AF65-F5344CB8AC3E}">
        <p14:creationId xmlns:p14="http://schemas.microsoft.com/office/powerpoint/2010/main" val="3798163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u="none" dirty="0">
                <a:latin typeface="Nirmala UI"/>
              </a:rPr>
              <a:t>”उपस्थित सभी लोग! अपना ट्यूटोरियल खत्म करने के लिए आपके पास सिर्फ़ चंद और मिनट बचे हैं!”</a:t>
            </a:r>
          </a:p>
          <a:p>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endParaRPr lang="hi-IN"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r>
              <a:rPr lang="hi-IN" b="0" u="none" dirty="0">
                <a:latin typeface="Nirmala UI"/>
              </a:rPr>
              <a:t>प्रतिभागियों को सचेत करना कि समय लगभग समाप्त हो चुका है और ट्यूटोरियल लगभग खत्म हो चुका है</a:t>
            </a:r>
            <a:endParaRPr lang="hi-IN" b="0" u="none" dirty="0"/>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i-IN" sz="1200"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इस छवि के लिए हमने शेर के कॉस्ट्यूम में बिल्री के .gif को शामिल किया है।</a:t>
            </a:r>
            <a:r>
              <a:rPr lang="hi-IN"/>
              <a:t> </a:t>
            </a:r>
            <a:r>
              <a:rPr lang="hi-IN" sz="1200" i="0" kern="1200" baseline="0" dirty="0">
                <a:solidFill>
                  <a:schemeClr val="tx1"/>
                </a:solidFill>
                <a:effectLst/>
                <a:latin typeface="Nirmala UI"/>
              </a:rPr>
              <a:t>इस दर्शक-समूह को अपने अनुभव के बारे में संलग्न तथा उत्साहित रखने के लिए मज़ेदार और रोचक सामग्री शामिल करना ज़रूरी है।</a:t>
            </a:r>
            <a:endParaRPr lang="hi-IN" sz="1200" kern="1200" baseline="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i-IN" sz="1200" kern="1200" baseline="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यदि इस छवि को बदलना है, तो सुनिश्चित करें कि वह निम्नलिखित मापदंडों में फ़िट बैठता है: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Nirmala UI"/>
              </a:rPr>
              <a:t>किसी चीज़ की मज़ेदार छवि या .gif जो यह सूचित करे कि ट्यूटोरियल लगभग समाप्त हो चुका है</a:t>
            </a:r>
            <a:endParaRPr lang="hi-IN"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hi-IN"/>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endParaRPr lang="hi-IN" b="1" u="sng" dirty="0"/>
          </a:p>
          <a:p>
            <a:r>
              <a:rPr lang="hi-IN" b="0" u="none" baseline="0" dirty="0"/>
              <a:t>“आइए उस चर्चा पर वापस चलें, जो हमने पूर्व में की थी। क्या कोडिंग के बारे में आपके जो विचार थे उसमें बदलाव आया है?”</a:t>
            </a:r>
          </a:p>
          <a:p>
            <a:pPr marL="628650" lvl="1" indent="-171450">
              <a:buFont typeface="Arial"/>
              <a:buChar char="•"/>
            </a:pPr>
            <a:r>
              <a:rPr lang="hi-IN"/>
              <a:t>यदि आपके परिवार के लोग या मित्र यह प्रश्न पूछते हैं कि “कोड क्या है” तो आप इसका उत्तर कैसे देंगे?</a:t>
            </a:r>
          </a:p>
          <a:p>
            <a:pPr marL="628650" lvl="1" indent="-171450">
              <a:buFont typeface="Arial"/>
              <a:buChar char="•"/>
            </a:pPr>
            <a:r>
              <a:rPr lang="hi-IN"/>
              <a:t>आपने क्या सीखा?</a:t>
            </a:r>
          </a:p>
          <a:p>
            <a:pPr marL="628650" lvl="1" indent="-171450">
              <a:buFont typeface="Arial"/>
              <a:buChar char="•"/>
            </a:pPr>
            <a:r>
              <a:rPr lang="hi-IN"/>
              <a:t>आपके लिए सबसे कठिन क्या था? जब आप इसमें संबद्ध हो गए तो आपने क्या किया? यह महत्वपूर्ण क्यों है? [इससे लगे रहने का प्रोत्साहन मिलता है]</a:t>
            </a:r>
          </a:p>
          <a:p>
            <a:pPr marL="628650" lvl="1" indent="-171450">
              <a:buFont typeface="Arial"/>
              <a:buChar char="•"/>
            </a:pPr>
            <a:r>
              <a:rPr lang="hi-IN"/>
              <a:t>कोडिंग रचनात्मक कैसे है? [कोडिंग को रचनात्मक बनने के दूसरे तरीके से संबद्ध करें, जैसे गाना गाना, डांस करना, बनाना।]</a:t>
            </a:r>
          </a:p>
          <a:p>
            <a:pPr marL="628650" lvl="1" indent="-171450">
              <a:buFont typeface="Arial"/>
              <a:buChar char="•"/>
            </a:pPr>
            <a:r>
              <a:rPr lang="hi-IN"/>
              <a:t>कोडिंग किसके लिए है? [मिथकों से आगे निकलने के लिए काम करना, उन लड़कों की तरह जो गणित में अच्छे हैं इत्यादि]</a:t>
            </a:r>
          </a:p>
          <a:p>
            <a:endParaRPr lang="hi-IN" b="1" u="sng" dirty="0"/>
          </a:p>
          <a:p>
            <a:r>
              <a:rPr lang="hi-IN" b="1" u="sng" dirty="0">
                <a:latin typeface="Nirmala UI"/>
              </a:rPr>
              <a:t>स्लाइड लक्ष्य:</a:t>
            </a:r>
          </a:p>
          <a:p>
            <a:endParaRPr lang="hi-IN" b="1" dirty="0"/>
          </a:p>
          <a:p>
            <a:r>
              <a:rPr lang="hi-IN" b="0" dirty="0">
                <a:latin typeface="Nirmala UI"/>
              </a:rPr>
              <a:t>प्रारंभिक प्रश्न पर लौटना, और यह देखना कि किस प्रकार कोडिंग के बारे में लोगों के पूर्वाग्रह वाली धारणाओं में बदलाव आया है।</a:t>
            </a:r>
            <a:endParaRPr lang="hi-IN" b="0" dirty="0"/>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endParaRPr lang="hi-IN" dirty="0">
              <a:effectLst/>
            </a:endParaRPr>
          </a:p>
          <a:p>
            <a:r>
              <a:rPr lang="hi-IN" dirty="0">
                <a:effectLst/>
                <a:latin typeface="Nirmala UI"/>
              </a:rPr>
              <a:t>लागू नहीं</a:t>
            </a:r>
            <a:endParaRPr lang="hi-IN"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hi-IN"/>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r>
              <a:rPr lang="hi-IN" b="0" u="none" dirty="0"/>
              <a:t>“आप कोडिंग के साथ जो बना सकते हैं, उसके बारे में आप क्या सोचते हैं?</a:t>
            </a:r>
            <a:r>
              <a:rPr lang="hi-IN"/>
              <a:t> </a:t>
            </a:r>
            <a:r>
              <a:rPr lang="hi-IN" sz="1200" kern="1200" dirty="0">
                <a:solidFill>
                  <a:schemeClr val="tx1"/>
                </a:solidFill>
                <a:effectLst/>
                <a:latin typeface="+mn-lt"/>
              </a:rPr>
              <a:t>कोडिंग किसी भी ऐसी चीज़ पर लागू किया जा सकता है, जिसकी आप परवाह करते हैं।” </a:t>
            </a:r>
          </a:p>
          <a:p>
            <a:endParaRPr lang="hi-IN" sz="1200" kern="1200" dirty="0">
              <a:solidFill>
                <a:schemeClr val="tx1"/>
              </a:solidFill>
              <a:effectLst/>
              <a:latin typeface="Nirmala UI"/>
              <a:ea typeface="Nirmala UI"/>
              <a:cs typeface="Nirmala UI"/>
            </a:endParaRPr>
          </a:p>
          <a:p>
            <a:r>
              <a:rPr lang="hi-IN" sz="1200" kern="1200" dirty="0">
                <a:solidFill>
                  <a:schemeClr val="tx1"/>
                </a:solidFill>
                <a:effectLst/>
                <a:latin typeface="Nirmala UI"/>
              </a:rPr>
              <a:t>*उल्लेख योग्य उदाहरण</a:t>
            </a:r>
            <a:endParaRPr lang="hi-IN" dirty="0"/>
          </a:p>
          <a:p>
            <a:pPr marL="628650" lvl="1" indent="-171450">
              <a:buFont typeface="Arial"/>
              <a:buChar char="•"/>
            </a:pPr>
            <a:r>
              <a:rPr lang="hi-IN" sz="1200" kern="1200" dirty="0">
                <a:solidFill>
                  <a:schemeClr val="tx1"/>
                </a:solidFill>
                <a:effectLst/>
                <a:latin typeface="+mn-lt"/>
              </a:rPr>
              <a:t>यदि आप </a:t>
            </a:r>
            <a:r>
              <a:rPr lang="hi-IN" sz="1200" b="1" kern="1200" dirty="0">
                <a:solidFill>
                  <a:schemeClr val="tx1"/>
                </a:solidFill>
                <a:effectLst/>
                <a:latin typeface="+mn-lt"/>
              </a:rPr>
              <a:t>स्वयंसेवा</a:t>
            </a:r>
            <a:r>
              <a:rPr lang="hi-IN" sz="1200" kern="1200" dirty="0">
                <a:solidFill>
                  <a:schemeClr val="tx1"/>
                </a:solidFill>
                <a:effectLst/>
                <a:latin typeface="+mn-lt"/>
              </a:rPr>
              <a:t> के इच्छुक हैं, तो आप ऐसी वेबसाइट बना सकते हैं जो मित्रों और दूसरों को उनके साथ बतौर स्वयंसेवी जुड़ने के लिए भर्ती कर सके।</a:t>
            </a:r>
            <a:endParaRPr lang="hi-IN" dirty="0">
              <a:effectLst/>
            </a:endParaRPr>
          </a:p>
          <a:p>
            <a:pPr marL="628650" lvl="1" indent="-171450">
              <a:buFont typeface="Arial"/>
              <a:buChar char="•"/>
            </a:pPr>
            <a:r>
              <a:rPr lang="hi-IN" sz="1200" kern="1200" dirty="0">
                <a:solidFill>
                  <a:schemeClr val="tx1"/>
                </a:solidFill>
                <a:effectLst/>
                <a:latin typeface="+mn-lt"/>
              </a:rPr>
              <a:t>यदि आपको </a:t>
            </a:r>
            <a:r>
              <a:rPr lang="hi-IN" sz="1200" b="1" kern="1200" dirty="0">
                <a:solidFill>
                  <a:schemeClr val="tx1"/>
                </a:solidFill>
                <a:effectLst/>
                <a:latin typeface="+mn-lt"/>
              </a:rPr>
              <a:t>खेल </a:t>
            </a:r>
            <a:r>
              <a:rPr lang="hi-IN" sz="1200" kern="1200" dirty="0">
                <a:solidFill>
                  <a:schemeClr val="tx1"/>
                </a:solidFill>
                <a:effectLst/>
                <a:latin typeface="+mn-lt"/>
              </a:rPr>
              <a:t>के बारे में परवाह है तो वह ऐसा अनुप्रयोग बना सकते हैं जो आपकी पसंदीदा टीम संबंधी आँकड़े दर्शाए।</a:t>
            </a:r>
            <a:endParaRPr lang="hi-IN" dirty="0">
              <a:effectLst/>
            </a:endParaRPr>
          </a:p>
          <a:p>
            <a:pPr marL="628650" lvl="1" indent="-171450">
              <a:buFont typeface="Arial"/>
              <a:buChar char="•"/>
            </a:pPr>
            <a:r>
              <a:rPr lang="hi-IN" sz="1200" kern="1200" dirty="0">
                <a:solidFill>
                  <a:schemeClr val="tx1"/>
                </a:solidFill>
                <a:effectLst/>
                <a:latin typeface="+mn-lt"/>
              </a:rPr>
              <a:t>यदि आपकी </a:t>
            </a:r>
            <a:r>
              <a:rPr lang="hi-IN" sz="1200" b="1" kern="1200" dirty="0">
                <a:solidFill>
                  <a:schemeClr val="tx1"/>
                </a:solidFill>
                <a:effectLst/>
                <a:latin typeface="+mn-lt"/>
              </a:rPr>
              <a:t>संगीत</a:t>
            </a:r>
            <a:r>
              <a:rPr lang="hi-IN" sz="1200" kern="1200" dirty="0">
                <a:solidFill>
                  <a:schemeClr val="tx1"/>
                </a:solidFill>
                <a:effectLst/>
                <a:latin typeface="+mn-lt"/>
              </a:rPr>
              <a:t> में अभिरुचि है, तो आप स्वयं अपनी वेबसाइट तैयार कर सकते हैं जो साप्ताहिक प्लेलिस्ट और एल्बम समीक्षा अपने मित्रों के साथ साझा कर सकते हैं। </a:t>
            </a:r>
            <a:endParaRPr lang="hi-IN" dirty="0">
              <a:effectLst/>
            </a:endParaRPr>
          </a:p>
          <a:p>
            <a:endParaRPr lang="hi-IN" b="1" u="sng" dirty="0">
              <a:latin typeface="Nirmala UI"/>
              <a:cs typeface="Nirmala UI"/>
            </a:endParaRPr>
          </a:p>
          <a:p>
            <a:r>
              <a:rPr lang="hi-IN" b="1" u="sng" dirty="0">
                <a:latin typeface="Nirmala UI"/>
              </a:rPr>
              <a:t>स्लाइड लक्ष्य:</a:t>
            </a:r>
          </a:p>
          <a:p>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इस बात पर पुनः ज़ोर देना कि जहाँ तक कोडिंग का प्रश्न है संभावनाएँ अनंत हैं। </a:t>
            </a:r>
            <a:r>
              <a:rPr lang="hi-IN" sz="1200" kern="1200" dirty="0">
                <a:solidFill>
                  <a:schemeClr val="tx1"/>
                </a:solidFill>
                <a:effectLst/>
                <a:latin typeface="Nirmala UI"/>
              </a:rPr>
              <a:t>यह कक्षा में प्रतिभागियों के जुनून को रेखांकित करने का एक अवसर है और इसलिए प्रयास करें और प्रकाश डालें कि किस प्रकार वे कोडिंग को उन चीज़ों पर लागू कर सकते हैं जिनकी उन्हें परवाह है। </a:t>
            </a:r>
            <a:endParaRPr lang="hi-IN" b="0" u="none" dirty="0"/>
          </a:p>
          <a:p>
            <a:endParaRPr lang="hi-IN" b="1"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hi-IN"/>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”अब जब कि आप कोडिंग एक्सपर्ट बनने जा रहे हैं, ये रहे कुछ मुफ़्त संसाधन जो आप आज़मा सकते हैं! इन लिंक को अवश्य लिख लें, और कोडिंग करते रहें!”</a:t>
            </a:r>
            <a:endParaRPr lang="hi-IN" b="0" u="none" dirty="0"/>
          </a:p>
          <a:p>
            <a:endParaRPr lang="hi-IN" b="1" u="sng" dirty="0"/>
          </a:p>
          <a:p>
            <a:r>
              <a:rPr lang="hi-IN" b="1" u="sng" dirty="0">
                <a:latin typeface="Nirmala UI"/>
              </a:rPr>
              <a:t>स्लाइड लक्ष्य:</a:t>
            </a:r>
          </a:p>
          <a:p>
            <a:endParaRPr lang="hi-IN" b="1" u="sng" dirty="0"/>
          </a:p>
          <a:p>
            <a:r>
              <a:rPr lang="hi-IN" b="0" u="none" dirty="0">
                <a:latin typeface="Nirmala UI"/>
              </a:rPr>
              <a:t>कोडिंग के साथ अगला क़दम उठाने के लिए युवाओं को प्रोत्साहित करना।</a:t>
            </a:r>
          </a:p>
          <a:p>
            <a:endParaRPr lang="hi-IN" b="0" u="none" baseline="0" dirty="0"/>
          </a:p>
          <a:p>
            <a:r>
              <a:rPr lang="hi-IN" b="1" u="sng" baseline="0" dirty="0">
                <a:latin typeface="Nirmala UI"/>
              </a:rPr>
              <a:t>समन्वयक नोट:</a:t>
            </a:r>
          </a:p>
          <a:p>
            <a:r>
              <a:rPr lang="hi-IN" sz="1200" kern="1200" dirty="0">
                <a:solidFill>
                  <a:schemeClr val="tx1"/>
                </a:solidFill>
                <a:effectLst/>
                <a:latin typeface="Nirmala UI"/>
              </a:rPr>
              <a:t>प्रतिभागी अपना </a:t>
            </a:r>
            <a:r>
              <a:rPr lang="hi-IN" sz="1200" b="0" kern="1200" dirty="0">
                <a:solidFill>
                  <a:schemeClr val="tx1"/>
                </a:solidFill>
                <a:effectLst/>
                <a:latin typeface="Nirmala UI"/>
              </a:rPr>
              <a:t>Hour of Code</a:t>
            </a:r>
            <a:r>
              <a:rPr lang="hi-IN" sz="1200" b="0" kern="1200" baseline="30000" dirty="0">
                <a:solidFill>
                  <a:schemeClr val="tx1"/>
                </a:solidFill>
                <a:effectLst/>
                <a:latin typeface="Nirmala UI"/>
              </a:rPr>
              <a:t>TM</a:t>
            </a:r>
            <a:r>
              <a:rPr lang="hi-IN" sz="1200" b="0" kern="1200" dirty="0">
                <a:solidFill>
                  <a:schemeClr val="tx1"/>
                </a:solidFill>
                <a:effectLst/>
                <a:latin typeface="Nirmala UI"/>
              </a:rPr>
              <a:t> </a:t>
            </a:r>
            <a:r>
              <a:rPr lang="hi-IN" sz="1200" kern="1200" dirty="0">
                <a:solidFill>
                  <a:schemeClr val="tx1"/>
                </a:solidFill>
                <a:effectLst/>
                <a:latin typeface="Nirmala UI"/>
              </a:rPr>
              <a:t>इवेंट शुरू करने के बाद, code.org से किसी भी समय अपने </a:t>
            </a:r>
            <a:r>
              <a:rPr lang="hi-IN" sz="1200" b="1" kern="1200" dirty="0">
                <a:solidFill>
                  <a:schemeClr val="tx1"/>
                </a:solidFill>
                <a:effectLst/>
                <a:latin typeface="Nirmala UI"/>
              </a:rPr>
              <a:t>Hour of Code</a:t>
            </a:r>
            <a:r>
              <a:rPr lang="hi-IN" sz="1200" b="1" kern="1200" baseline="30000" dirty="0">
                <a:solidFill>
                  <a:schemeClr val="tx1"/>
                </a:solidFill>
                <a:effectLst/>
                <a:latin typeface="Nirmala UI"/>
              </a:rPr>
              <a:t>TM</a:t>
            </a:r>
            <a:r>
              <a:rPr lang="hi-IN" sz="1200" b="1" kern="1200" dirty="0">
                <a:solidFill>
                  <a:schemeClr val="tx1"/>
                </a:solidFill>
                <a:effectLst/>
                <a:latin typeface="Nirmala UI"/>
              </a:rPr>
              <a:t> प्रमाणपत्र </a:t>
            </a:r>
            <a:r>
              <a:rPr lang="hi-IN" sz="1200" kern="1200" dirty="0">
                <a:solidFill>
                  <a:schemeClr val="tx1"/>
                </a:solidFill>
                <a:effectLst/>
                <a:latin typeface="Nirmala UI"/>
              </a:rPr>
              <a:t>तक पहुँच हासिल कर सकते हैं।</a:t>
            </a:r>
            <a:endParaRPr lang="hi-IN" b="0" u="none" dirty="0"/>
          </a:p>
          <a:p>
            <a:endParaRPr lang="hi-IN" b="0" u="none" dirty="0"/>
          </a:p>
          <a:p>
            <a:r>
              <a:rPr lang="hi-IN" sz="1200" kern="1200" dirty="0">
                <a:solidFill>
                  <a:schemeClr val="tx1"/>
                </a:solidFill>
                <a:effectLst/>
                <a:latin typeface="+mn-lt"/>
              </a:rPr>
              <a:t>दर्शक की उपयुक्तता के अनुसार अतिरिक्त संसाधन स्लाइड पर रखी गई चीज़ों को समायोजित करें:</a:t>
            </a:r>
          </a:p>
          <a:p>
            <a:endParaRPr lang="hi-IN" sz="1200" b="1" u="none" kern="1200" dirty="0">
              <a:solidFill>
                <a:schemeClr val="tx1"/>
              </a:solidFill>
              <a:effectLst/>
              <a:latin typeface="+mn-lt"/>
              <a:ea typeface="+mn-ea"/>
              <a:cs typeface="+mn-cs"/>
            </a:endParaRPr>
          </a:p>
          <a:p>
            <a:r>
              <a:rPr lang="hi-IN" sz="1200" b="1" u="none" kern="1200" dirty="0">
                <a:solidFill>
                  <a:schemeClr val="tx1"/>
                </a:solidFill>
                <a:effectLst/>
                <a:latin typeface="+mn-lt"/>
              </a:rPr>
              <a:t>प्रतिभागी अपना कोड Minecraft: शिक्षा संस्करण और/या Minecraft पर Windows 10 में यदि उपलब्ध हो, अपलोड कर सकते हैं।</a:t>
            </a:r>
          </a:p>
          <a:p>
            <a:r>
              <a:rPr lang="hi-IN" sz="1200" b="0" u="none" kern="1200" dirty="0">
                <a:solidFill>
                  <a:schemeClr val="tx1"/>
                </a:solidFill>
                <a:effectLst/>
                <a:latin typeface="+mn-lt"/>
              </a:rPr>
              <a:t>प्रतिभागी कोड का असल गेम में आयात करने के लिए Code Studio का उपयोग कर सकते हैं और अपने कोड को व्यवहार में उपयोग होते देख सकते हैं!</a:t>
            </a:r>
          </a:p>
          <a:p>
            <a:endParaRPr lang="hi-IN"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b="1" kern="1200" dirty="0">
                <a:solidFill>
                  <a:schemeClr val="tx1"/>
                </a:solidFill>
                <a:effectLst/>
                <a:latin typeface="+mn-lt"/>
              </a:rPr>
              <a:t>Minecraft: शिक्षा संस्करण का अन्वेषण करें:</a:t>
            </a:r>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mn-lt"/>
              </a:rPr>
              <a:t>Minecraft: शिक्षा संस्करण स्कूलों के लिए बना है और यह क्लासरूम प्रबंधन उपकरण, अध्ययन योजनाएँ इत्यादि के साथ आता है। अधिक जानकारी के लिए</a:t>
            </a:r>
            <a:r>
              <a:rPr lang="en-US" sz="1200" kern="1200" dirty="0">
                <a:solidFill>
                  <a:schemeClr val="tx1"/>
                </a:solidFill>
                <a:effectLst/>
                <a:latin typeface="+mn-lt"/>
              </a:rPr>
              <a:t> </a:t>
            </a:r>
            <a:r>
              <a:rPr lang="en-US" sz="1200" u="sng" kern="1200" dirty="0">
                <a:solidFill>
                  <a:schemeClr val="tx1"/>
                </a:solidFill>
                <a:effectLst/>
                <a:latin typeface="+mn-lt"/>
                <a:ea typeface="+mn-ea"/>
                <a:cs typeface="+mn-cs"/>
                <a:hlinkClick r:id="rId3"/>
              </a:rPr>
              <a:t>https://education.minecraft.net</a:t>
            </a:r>
            <a:r>
              <a:rPr lang="hi-IN" sz="1200" kern="1200" dirty="0">
                <a:solidFill>
                  <a:schemeClr val="tx1"/>
                </a:solidFill>
                <a:effectLst/>
                <a:latin typeface="+mn-lt"/>
              </a:rPr>
              <a:t> पर जाएँ।</a:t>
            </a:r>
            <a:endParaRPr lang="hi-I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i-I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b="1" kern="1200" dirty="0">
                <a:solidFill>
                  <a:schemeClr val="tx1"/>
                </a:solidFill>
                <a:effectLst/>
                <a:latin typeface="+mn-lt"/>
              </a:rPr>
              <a:t>अपने समुदाय में डिजिटल साक्षरता से लेकर कंप्यूटर साइंस की शिक्षा तक डिजिटल कौशलों को हासिल करने के तरीके खोजें</a:t>
            </a:r>
            <a:br>
              <a:rPr dirty="0"/>
            </a:br>
            <a:r>
              <a:rPr lang="hi-IN" sz="1200" kern="1200" dirty="0">
                <a:solidFill>
                  <a:schemeClr val="tx1"/>
                </a:solidFill>
                <a:effectLst/>
                <a:latin typeface="+mn-lt"/>
              </a:rPr>
              <a:t>https://Microsoft.com/digitalskills  </a:t>
            </a:r>
          </a:p>
          <a:p>
            <a:endParaRPr lang="hi-IN" b="0" u="none" dirty="0"/>
          </a:p>
          <a:p>
            <a:r>
              <a:rPr lang="hi-IN"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hi-IN" sz="1200" b="1" kern="1200" dirty="0">
                <a:solidFill>
                  <a:schemeClr val="tx1"/>
                </a:solidFill>
                <a:effectLst/>
                <a:latin typeface="+mn-lt"/>
              </a:rPr>
              <a:t>)</a:t>
            </a:r>
            <a:r>
              <a:rPr lang="hi-IN" dirty="0"/>
              <a:t> </a:t>
            </a:r>
            <a:r>
              <a:rPr lang="hi-IN" b="0" u="none" dirty="0"/>
              <a:t>शिक्षकों के लिए Code.org टूल्‍स की मदद से Hour of </a:t>
            </a:r>
            <a:r>
              <a:rPr lang="hi-IN" b="0" u="none" baseline="0" dirty="0">
                <a:latin typeface="Nirmala UI"/>
              </a:rPr>
              <a:t>Code</a:t>
            </a:r>
            <a:r>
              <a:rPr lang="hi-IN" b="0" baseline="30000" dirty="0">
                <a:latin typeface="Nirmala UI"/>
              </a:rPr>
              <a:t>TM</a:t>
            </a:r>
            <a:r>
              <a:rPr lang="hi-IN" dirty="0"/>
              <a:t> </a:t>
            </a:r>
            <a:r>
              <a:rPr lang="hi-IN" b="0" u="none" dirty="0"/>
              <a:t>से आगे बढ़ें। आपको अपनी कक्षा में कंप्‍यूटर विज्ञान सिखाना शुरू करने के लिए किसी अनुभव की आवश्‍यकता नहीं है। Code.org सभी ग्रेड स्‍तरों के लिए पाठ्यक्रम, पाठ योजनाएं, उच्‍च गुणवत्‍ता वाले पेशेवर शिक्षण कार्यक्रम, और ढेरों शानदार टूल्‍स—आपको जो चाहिए, वह प्रदान करता है, वह भी एकदम मुफ्त। शुरू करने के लिए </a:t>
            </a:r>
            <a:r>
              <a:rPr lang="en-US" sz="1200" kern="1200" dirty="0">
                <a:solidFill>
                  <a:schemeClr val="tx1"/>
                </a:solidFill>
                <a:effectLst/>
                <a:latin typeface="+mn-lt"/>
                <a:ea typeface="+mn-ea"/>
                <a:cs typeface="+mn-cs"/>
                <a:hlinkClick r:id="rId5"/>
              </a:rPr>
              <a:t>code.org/educate</a:t>
            </a:r>
            <a:r>
              <a:rPr lang="hi-IN" dirty="0"/>
              <a:t> </a:t>
            </a:r>
            <a:r>
              <a:rPr lang="hi-IN" b="0" u="none" dirty="0"/>
              <a:t>पर जाएं और अपना ग्रेड स्‍तर चुनें!</a:t>
            </a:r>
          </a:p>
          <a:p>
            <a:r>
              <a:rPr lang="hi-IN" b="0" u="none" dirty="0"/>
              <a:t> </a:t>
            </a:r>
          </a:p>
          <a:p>
            <a:r>
              <a:rPr lang="hi-IN"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hi-IN" sz="1200" b="1" kern="1200" dirty="0">
                <a:solidFill>
                  <a:schemeClr val="tx1"/>
                </a:solidFill>
                <a:effectLst/>
                <a:latin typeface="+mn-lt"/>
              </a:rPr>
              <a:t>)</a:t>
            </a:r>
            <a:r>
              <a:rPr lang="hi-IN" dirty="0"/>
              <a:t> </a:t>
            </a:r>
            <a:r>
              <a:rPr lang="hi-IN" b="0" u="none" dirty="0"/>
              <a:t>क्‍या आपने Hour of </a:t>
            </a:r>
            <a:r>
              <a:rPr lang="hi-IN" b="0" u="none" baseline="0" dirty="0">
                <a:latin typeface="Nirmala UI"/>
              </a:rPr>
              <a:t>Code</a:t>
            </a:r>
            <a:r>
              <a:rPr lang="hi-IN" b="0" baseline="30000" dirty="0">
                <a:latin typeface="Nirmala UI"/>
              </a:rPr>
              <a:t>TM</a:t>
            </a:r>
            <a:r>
              <a:rPr lang="hi-IN" dirty="0"/>
              <a:t> </a:t>
            </a:r>
            <a:r>
              <a:rPr lang="hi-IN" b="0" u="none" dirty="0"/>
              <a:t>के दौरान मस्‍ती की? कंप्‍यूटर विज्ञान की दुनिया में जानने के लिए और भी बहुत कुछ है! Code Studio में सभी उम्र के लोगों के लिए पहेलियां, गेम और पाठ्यक्रम प्रस्‍तुत किए गए हैं। अपने खुद के गेम और ऐप बनाना सीखें, और फिर उन्‍हें अपने दोस्‍तों के साथ साझा करें। </a:t>
            </a:r>
            <a:r>
              <a:rPr lang="en-US" sz="1200" kern="1200" dirty="0">
                <a:solidFill>
                  <a:schemeClr val="tx1"/>
                </a:solidFill>
                <a:effectLst/>
                <a:latin typeface="+mn-lt"/>
                <a:ea typeface="+mn-ea"/>
                <a:cs typeface="+mn-cs"/>
                <a:hlinkClick r:id="rId7"/>
              </a:rPr>
              <a:t>studio.code.org</a:t>
            </a:r>
            <a:r>
              <a:rPr lang="hi-IN" dirty="0"/>
              <a:t> </a:t>
            </a:r>
            <a:r>
              <a:rPr lang="hi-IN" b="0" u="none" dirty="0"/>
              <a:t>पर जाएं और आज ही शुरू करें!</a:t>
            </a:r>
          </a:p>
          <a:p>
            <a:endParaRPr lang="hi-IN" b="0" u="none" dirty="0"/>
          </a:p>
          <a:p>
            <a:endParaRPr lang="hi-I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hi-IN"/>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 </a:t>
            </a:r>
          </a:p>
          <a:p>
            <a:endParaRPr lang="hi-IN" b="1" u="sng" dirty="0"/>
          </a:p>
          <a:p>
            <a:endParaRPr lang="hi-IN" b="1" u="sng" dirty="0"/>
          </a:p>
          <a:p>
            <a:r>
              <a:rPr lang="hi-IN" b="1" u="sng" dirty="0">
                <a:latin typeface="Nirmala UI"/>
              </a:rPr>
              <a:t>स्लाइड लक्ष्य:</a:t>
            </a:r>
            <a:r>
              <a:rPr lang="hi-IN" dirty="0"/>
              <a:t> </a:t>
            </a:r>
          </a:p>
          <a:p>
            <a:endParaRPr lang="hi-IN" b="0" u="none" baseline="0" dirty="0"/>
          </a:p>
          <a:p>
            <a:r>
              <a:rPr lang="hi-IN" b="0" u="none" baseline="0" dirty="0"/>
              <a:t>समाप्ति ईवेंट के लिए</a:t>
            </a:r>
          </a:p>
          <a:p>
            <a:endParaRPr lang="hi-IN" b="0" u="none" baseline="0"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endParaRPr lang="hi-IN" sz="1200" kern="1200" dirty="0">
              <a:solidFill>
                <a:schemeClr val="tx1"/>
              </a:solidFill>
              <a:effectLst/>
              <a:latin typeface="Nirmala UI"/>
              <a:ea typeface="Nirmala UI"/>
              <a:cs typeface="Nirmala UI"/>
            </a:endParaRPr>
          </a:p>
          <a:p>
            <a:r>
              <a:rPr lang="hi-IN" sz="1200" kern="1200" dirty="0">
                <a:solidFill>
                  <a:schemeClr val="tx1"/>
                </a:solidFill>
                <a:effectLst/>
                <a:latin typeface="Nirmala UI"/>
              </a:rPr>
              <a:t>यदि इस छवि को बदलना है, तो सुनिश्चित करें कि वह निम्नलिखित मापदंडों में फ़िट बैठता है: </a:t>
            </a:r>
            <a:endParaRPr lang="hi-IN" dirty="0"/>
          </a:p>
          <a:p>
            <a:pPr marL="628650" lvl="1" indent="-171450">
              <a:buFont typeface="Arial"/>
              <a:buChar char="•"/>
            </a:pPr>
            <a:r>
              <a:rPr lang="hi-IN" sz="1200" kern="1200" dirty="0">
                <a:solidFill>
                  <a:schemeClr val="tx1"/>
                </a:solidFill>
                <a:effectLst/>
                <a:latin typeface="+mn-lt"/>
              </a:rPr>
              <a:t>इसमें युवक और युवतियाँ शामिल हैं </a:t>
            </a:r>
          </a:p>
          <a:p>
            <a:pPr marL="628650" lvl="1" indent="-171450">
              <a:buFont typeface="Arial"/>
              <a:buChar char="•"/>
            </a:pPr>
            <a:r>
              <a:rPr lang="hi-IN" sz="1200" kern="1200" dirty="0">
                <a:solidFill>
                  <a:schemeClr val="tx1"/>
                </a:solidFill>
                <a:effectLst/>
                <a:latin typeface="Nirmala UI"/>
              </a:rPr>
              <a:t>प्रतिभागियों को मज़े लेते हुए दिखाता है </a:t>
            </a:r>
            <a:endParaRPr lang="hi-IN" dirty="0">
              <a:effectLst/>
            </a:endParaRPr>
          </a:p>
          <a:p>
            <a:pPr marL="628650" lvl="1" indent="-171450">
              <a:buFont typeface="Arial"/>
              <a:buChar char="•"/>
            </a:pPr>
            <a:r>
              <a:rPr lang="hi-IN" sz="1200" kern="1200" dirty="0">
                <a:solidFill>
                  <a:schemeClr val="tx1"/>
                </a:solidFill>
                <a:effectLst/>
                <a:latin typeface="Nirmala UI"/>
              </a:rPr>
              <a:t>केवल कुछ व्यक्ति नहीं बल्कि लोगों का समूह इसमें शामिल है </a:t>
            </a:r>
            <a:endParaRPr lang="hi-IN" dirty="0">
              <a:effectLst/>
            </a:endParaRPr>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hi-IN"/>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t>कॉपीराइट 2017: </a:t>
            </a:r>
          </a:p>
          <a:p>
            <a:r>
              <a:rPr lang="hi-IN" sz="1200" kern="1200" dirty="0">
                <a:solidFill>
                  <a:schemeClr val="tx1"/>
                </a:solidFill>
                <a:effectLst/>
                <a:latin typeface="+mn-lt"/>
              </a:rPr>
              <a:t>यह प्रस्तुति लाइसेंसीकृत है, इसका विक्रय नहीं किया गया है। आप Microsoft Corporation की लिखित स्पष्ट पूर्व-स्वीकृति के बिना वाणिज्यिक उद्देश्यों के लिए इस सामग्री की प्रतिलिपि बनाना, अपना, संशोधित इसके व्युत्पन्न कार्य बनाना, इसे वितरित, सार्वजनिक रूप से प्रदर्शित, इसका विक्रय या उपयोग नहीं कर सकते। </a:t>
            </a:r>
          </a:p>
          <a:p>
            <a:r>
              <a:rPr lang="hi-IN" sz="1200" kern="1200" dirty="0">
                <a:solidFill>
                  <a:schemeClr val="tx1"/>
                </a:solidFill>
                <a:effectLst/>
                <a:latin typeface="+mn-lt"/>
              </a:rPr>
              <a:t> </a:t>
            </a:r>
          </a:p>
          <a:p>
            <a:r>
              <a:rPr lang="hi-IN" sz="1200" kern="1200" dirty="0">
                <a:solidFill>
                  <a:schemeClr val="tx1"/>
                </a:solidFill>
                <a:effectLst/>
                <a:latin typeface="+mn-lt"/>
              </a:rPr>
              <a:t>यह प्रस्तुति आपको "यथा-रूप" प्रदान की गई है। Microsoft इसकी कोई भी व्यक्त या निहित वारंटी नहीं देता है। इस प्रस्तुति में अभिव्यक्त जानकारी और दृष्टिकोण, URL और अन्य इंटरनेट वेबसाइट संदर्भों सहित, किसी सूचना के बिना बदला जा सकता है। </a:t>
            </a:r>
          </a:p>
          <a:p>
            <a:r>
              <a:rPr lang="hi-IN" sz="1200" kern="1200" dirty="0">
                <a:solidFill>
                  <a:schemeClr val="tx1"/>
                </a:solidFill>
                <a:effectLst/>
                <a:latin typeface="+mn-lt"/>
              </a:rPr>
              <a:t> </a:t>
            </a:r>
          </a:p>
          <a:p>
            <a:r>
              <a:rPr lang="hi-IN" sz="1200" kern="1200" dirty="0">
                <a:solidFill>
                  <a:schemeClr val="tx1"/>
                </a:solidFill>
                <a:effectLst/>
                <a:latin typeface="+mn-lt"/>
              </a:rPr>
              <a:t>यहां दिए गए कुछ उदाहरण केवल प्रदर्शन के लिए दिए गए हैं और वे काल्पनिक हैं। इनकी वास्तविक संबद्धता या कनेक्शन का कोई उद्देश्य नहीं है और इनका यह अर्थ नहीं निकाला जाना चाहिए। </a:t>
            </a:r>
          </a:p>
          <a:p>
            <a:r>
              <a:rPr lang="hi-IN" sz="1200" kern="1200" dirty="0">
                <a:solidFill>
                  <a:schemeClr val="tx1"/>
                </a:solidFill>
                <a:effectLst/>
                <a:latin typeface="+mn-lt"/>
              </a:rPr>
              <a:t> </a:t>
            </a:r>
          </a:p>
          <a:p>
            <a:r>
              <a:rPr lang="hi-IN" sz="1200" kern="1200" dirty="0">
                <a:solidFill>
                  <a:schemeClr val="tx1"/>
                </a:solidFill>
                <a:effectLst/>
                <a:latin typeface="+mn-lt"/>
              </a:rPr>
              <a:t>आप इस प्रस्तुति का उपयोग व्यक्तिगत उपयोग के लिए और क्लासरूम तथा विद्यार्थियों के साथ code.org और अन्य कोडिंग ईवेंट के भाग के रूप में कर सकते हैं । यह प्रस्तुति आपको Microsoft के किसी भी उत्पाद की किसी भी बौद्धिक संपदा पर कोई भी अधिकार नहीं देती है। </a:t>
            </a:r>
          </a:p>
          <a:p>
            <a:r>
              <a:rPr lang="hi-IN" sz="1200" kern="1200" dirty="0">
                <a:solidFill>
                  <a:schemeClr val="tx1"/>
                </a:solidFill>
                <a:effectLst/>
                <a:latin typeface="+mn-lt"/>
              </a:rPr>
              <a:t> </a:t>
            </a:r>
          </a:p>
          <a:p>
            <a:r>
              <a:rPr lang="hi-IN" sz="1200" kern="1200" dirty="0">
                <a:solidFill>
                  <a:schemeClr val="tx1"/>
                </a:solidFill>
                <a:effectLst/>
                <a:latin typeface="+mn-lt"/>
              </a:rPr>
              <a:t>Microsoft और</a:t>
            </a:r>
            <a:r>
              <a:rPr lang="en-US" sz="1200" kern="1200" dirty="0">
                <a:solidFill>
                  <a:schemeClr val="tx1"/>
                </a:solidFill>
                <a:effectLst/>
                <a:latin typeface="+mn-lt"/>
              </a:rPr>
              <a:t> </a:t>
            </a:r>
            <a:r>
              <a:rPr lang="en-US" sz="1200" kern="1200" dirty="0">
                <a:solidFill>
                  <a:schemeClr val="tx1"/>
                </a:solidFill>
                <a:effectLst/>
                <a:latin typeface="+mn-lt"/>
                <a:ea typeface="+mn-ea"/>
                <a:cs typeface="+mn-cs"/>
                <a:hlinkClick r:id="rId3"/>
              </a:rPr>
              <a:t>http://www.microsoft.com/en-us/legal/intellectualproperty/trademarks/en-us.aspx </a:t>
            </a:r>
            <a:r>
              <a:rPr lang="hi-IN" sz="1200" kern="1200" dirty="0">
                <a:solidFill>
                  <a:schemeClr val="tx1"/>
                </a:solidFill>
                <a:effectLst/>
                <a:latin typeface="+mn-lt"/>
              </a:rPr>
              <a:t>पर सूचीबद्ध ट्रेडमार्क Microsoft group of companies के ट्रेडमार्क हैं। अन्य सभी चिह्न उनके संबंधित स्वामियों की संपत्ति हैं।</a:t>
            </a:r>
          </a:p>
          <a:p>
            <a:endParaRPr lang="hi-IN"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i-IN" sz="1200" b="0" i="0" u="none" strike="noStrike" kern="1200" cap="none" spc="0" normalizeH="0" baseline="0" noProof="0" dirty="0">
                <a:ln>
                  <a:noFill/>
                </a:ln>
                <a:solidFill>
                  <a:prstClr val="black"/>
                </a:solidFill>
                <a:effectLst/>
                <a:uLnTx/>
                <a:uFillTx/>
                <a:latin typeface="+mn-lt"/>
              </a:rPr>
              <a:t>© Code.org, 2017। Code.org®, CODE लोगो और Hour of Code®, Code.org के ट्रेडमार्क हैं</a:t>
            </a:r>
            <a:endParaRPr kumimoji="0" lang="hi-IN"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i-IN"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i-IN" sz="1200" b="0" i="0" u="none" strike="noStrike" kern="1200" cap="none" spc="0" normalizeH="0" baseline="0" noProof="0" dirty="0">
                <a:ln>
                  <a:noFill/>
                </a:ln>
                <a:solidFill>
                  <a:prstClr val="black"/>
                </a:solidFill>
                <a:effectLst/>
                <a:uLnTx/>
                <a:uFillTx/>
                <a:latin typeface="+mn-lt"/>
              </a:rPr>
              <a:t>Mojang © 2017। "Minecraft", Mojang AB का एक ट्रेडमार्क है</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i-IN"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i-IN" sz="1200" b="0" i="0" u="none" strike="noStrike" kern="1200" cap="none" spc="0" normalizeH="0" baseline="0" noProof="0" dirty="0">
                <a:ln>
                  <a:noFill/>
                </a:ln>
                <a:solidFill>
                  <a:prstClr val="black"/>
                </a:solidFill>
                <a:effectLst/>
                <a:uLnTx/>
                <a:uFillTx/>
                <a:latin typeface="+mn-lt"/>
              </a:rPr>
              <a:t>© 2017 Microsoft Corporation। सर्वाधिकार सुरक्षित।</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220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u="none" dirty="0"/>
              <a:t>“जब आप ‘कोडिंग’ सुनते हैं तो क्या सोचते हैं? "कोडिंग" और आपके लिए उसके मायने के बारे में विचार करने के लिए कुछ मिनट लें।”</a:t>
            </a:r>
          </a:p>
          <a:p>
            <a:endParaRPr lang="hi-IN" b="0" u="none" baseline="0" dirty="0"/>
          </a:p>
          <a:p>
            <a:r>
              <a:rPr lang="hi-IN" b="0" u="none" baseline="0" dirty="0"/>
              <a:t>[चर्चा के लिए संकेत]</a:t>
            </a:r>
          </a:p>
          <a:p>
            <a:endParaRPr lang="hi-IN"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b="0" u="none" dirty="0"/>
              <a:t>“आइए अब एक छोटा वीडियो देखें जो आपको दिखाएगा कि कोडिंग कितनी लोकप्रिय हो गई है, और आप जैसे, कितने युवा लोगों ने उसे आज़माया है!”</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r>
              <a:rPr lang="hi-IN"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hi-IN" b="0" u="none" baseline="0" dirty="0"/>
          </a:p>
          <a:p>
            <a:pPr>
              <a:defRPr/>
            </a:pPr>
            <a:r>
              <a:rPr lang="hi-IN" dirty="0"/>
              <a:t>लक्ष्य: चर्चा </a:t>
            </a:r>
            <a:r>
              <a:rPr lang="hi-IN" b="0" u="none" baseline="0" dirty="0"/>
              <a:t>को प्रोत्साहित करना, और कोडिंग के बारे में युवा लोगों के पूर्वाग्रहों के बारे में अंदाज़ा लगाना। हम जानते हैं कि कोडिंग और कंप्यूटर विज्ञान के बारे में कुछ आम गलत धारणाएँ मौजूद हैं: यह कि यह केवल उन लोगों के लिए है, जो गणित में अच्छे हैं, जिन्हें “विज्ञान या कंप्यूटर में दिलचस्पी है”, या यह अधिकांशतः लड़कों के लिए है।</a:t>
            </a:r>
            <a:r>
              <a:rPr lang="hi-IN" dirty="0"/>
              <a:t> </a:t>
            </a:r>
            <a:r>
              <a:rPr lang="hi-IN" kern="1200" dirty="0">
                <a:effectLst/>
                <a:latin typeface="+mn-lt"/>
              </a:rPr>
              <a:t>अगली स्लाइडों में, हम ट्यूटोरियल में जाने से पहले कोडिंग के बारे में प्रतिभागियों के विचार बदलने के लिए, उनकी ग़लत धारणाओं को ठीक करेंगे।</a:t>
            </a:r>
            <a:r>
              <a:rPr lang="hi-IN" dirty="0"/>
              <a:t> </a:t>
            </a:r>
          </a:p>
          <a:p>
            <a:pPr>
              <a:defRPr/>
            </a:pPr>
            <a:endParaRPr lang="hi-IN" b="1" u="sng" dirty="0"/>
          </a:p>
          <a:p>
            <a:r>
              <a:rPr lang="hi-IN" b="1" u="sng" dirty="0"/>
              <a:t>समन्वयक नोट:</a:t>
            </a:r>
          </a:p>
          <a:p>
            <a:r>
              <a:rPr lang="hi-IN" b="0" u="none" dirty="0"/>
              <a:t>सावधान रहें, उन्हें संकेत देकर मिथकों पर बल न दें। अपने समूह से पूछें कि वे क्या सोचते हैं! आपको आश्चर्य हो सकता है!</a:t>
            </a:r>
          </a:p>
          <a:p>
            <a:endParaRPr lang="hi-IN"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b="0" u="none" dirty="0"/>
              <a:t>“पहले, हम एक छोटा वीडियो देखने वाले हैं जो आपको दिखाएगा कि पिछले कुछ वर्षों में कोडिंग कितनी लोकप्रिय हो गई है, और आप जैसे, कितने युवा लोगों ने उसे आज़माया है!”</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hi-IN"/>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r>
              <a:rPr lang="hi-IN" dirty="0"/>
              <a:t> </a:t>
            </a:r>
          </a:p>
          <a:p>
            <a:endParaRPr lang="hi-IN" b="1" u="sng" baseline="0" dirty="0"/>
          </a:p>
          <a:p>
            <a:r>
              <a:rPr lang="hi-IN" b="0" u="none" baseline="0" dirty="0"/>
              <a:t>युवा लोगों को Hour of </a:t>
            </a:r>
            <a:r>
              <a:rPr lang="hi-IN" sz="1200" kern="1200" dirty="0">
                <a:solidFill>
                  <a:schemeClr val="tx1"/>
                </a:solidFill>
                <a:effectLst/>
                <a:latin typeface="Nirmala UI"/>
              </a:rPr>
              <a:t>Code</a:t>
            </a:r>
            <a:r>
              <a:rPr lang="hi-IN" b="0" baseline="30000" dirty="0">
                <a:latin typeface="Nirmala UI"/>
              </a:rPr>
              <a:t>TM</a:t>
            </a:r>
            <a:r>
              <a:rPr lang="hi-IN" b="0" u="none" baseline="0" dirty="0"/>
              <a:t> ट्यूटोरियल के प्रति प्रोत्साहित करना।</a:t>
            </a:r>
            <a:endParaRPr lang="hi-IN" b="1" u="sng" dirty="0"/>
          </a:p>
          <a:p>
            <a:endParaRPr lang="hi-IN" b="1" u="sng"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endParaRPr lang="hi-IN" sz="1200" kern="1200" dirty="0">
              <a:solidFill>
                <a:schemeClr val="tx1"/>
              </a:solidFill>
              <a:effectLst/>
              <a:latin typeface="+mn-lt"/>
              <a:ea typeface="+mn-ea"/>
              <a:cs typeface="+mn-cs"/>
            </a:endParaRPr>
          </a:p>
          <a:p>
            <a:r>
              <a:rPr lang="hi-IN" dirty="0"/>
              <a:t>वीडियो स्वचालित रूप से चलनी चाहिए। </a:t>
            </a:r>
          </a:p>
          <a:p>
            <a:endParaRPr lang="hi-IN" dirty="0"/>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mn-lt"/>
              </a:rPr>
              <a:t>यदि आप भाषा या सबटाइटल बदलना चाहते हैं, तो आप निम्न लिंक पर वीडियो के निचले दाईं ओर के कोने में ‘सेटिंग्स’ गियर क्लिक करके ऐसा कर सकते हैं। यदि आप चाहते हैं तो आपको लिंक पुनः एम्बेड करने की ज़रूरत होगी: https://www.youtube.com/watch?t=1&amp;v=2DxWIxec6yo</a:t>
            </a:r>
            <a:endParaRPr lang="hi-IN" dirty="0"/>
          </a:p>
          <a:p>
            <a:endParaRPr lang="hi-IN"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mn-lt"/>
              </a:rPr>
              <a:t>code.org पर और वीडियो प्राप्त किए जा सकते हैं और यदि आप अपने दर्शकों के लिए किसी अलग संदेश के लिए खोज कर रहे हैं, तो उन्हें बदला जा सकता है।</a:t>
            </a:r>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hi-IN"/>
          </a:p>
        </p:txBody>
      </p:sp>
    </p:spTree>
    <p:extLst>
      <p:ext uri="{BB962C8B-B14F-4D97-AF65-F5344CB8AC3E}">
        <p14:creationId xmlns:p14="http://schemas.microsoft.com/office/powerpoint/2010/main" val="128832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”चलिए हम चर्चा करते हैं कि कोडिंग क्या</a:t>
            </a:r>
            <a:r>
              <a:rPr lang="hi-IN" b="0" i="1" u="none" baseline="0" dirty="0">
                <a:latin typeface="Nirmala UI"/>
              </a:rPr>
              <a:t>नहीं है।</a:t>
            </a:r>
            <a:r>
              <a:rPr lang="hi-IN" b="0" u="none" dirty="0">
                <a:latin typeface="Nirmala UI"/>
              </a:rPr>
              <a:t> कोडिंग कोई ऐसी चीज़ नहीं जिसे आपको अपने दम पर करना है, और यह उतना भी मुश्किल नहीं जितना कि आप उसे मानते हैं!”</a:t>
            </a:r>
            <a:endParaRPr lang="hi-IN" b="1" u="sng" dirty="0"/>
          </a:p>
          <a:p>
            <a:endParaRPr lang="hi-IN" b="1" u="sng" dirty="0"/>
          </a:p>
          <a:p>
            <a:r>
              <a:rPr lang="hi-IN" b="1" u="sng" dirty="0">
                <a:latin typeface="Nirmala UI"/>
              </a:rPr>
              <a:t>स्लाइड लक्ष्य: </a:t>
            </a:r>
          </a:p>
          <a:p>
            <a:endParaRPr lang="hi-IN" sz="1200" kern="1200" dirty="0">
              <a:solidFill>
                <a:schemeClr val="tx1"/>
              </a:solidFill>
              <a:effectLst/>
              <a:latin typeface="Nirmala UI"/>
              <a:ea typeface="Nirmala UI"/>
              <a:cs typeface="Nirmala UI"/>
            </a:endParaRPr>
          </a:p>
          <a:p>
            <a:r>
              <a:rPr lang="hi-IN" sz="1200" kern="1200" dirty="0">
                <a:solidFill>
                  <a:schemeClr val="tx1"/>
                </a:solidFill>
                <a:effectLst/>
                <a:latin typeface="Nirmala UI"/>
              </a:rPr>
              <a:t>स्लाइड 5-8, कोड करने वाले लोगों की वेशभूषा के बारे में 11-14 वर्षीय युवाओं की ग़लत धारणाओं को मिटाने, और यह बताने के लिए है कि दरअसल कोडिंग क्या है। हम वाक़ई इन युवा लोगों को यह बताते हुए आम धारणा बदलने में उनकी मदद करना चाहते हैं कि कोडिंग क्या नहीं है: </a:t>
            </a:r>
            <a:endParaRPr lang="hi-IN" dirty="0"/>
          </a:p>
          <a:p>
            <a:pPr marL="628650" lvl="1" indent="-171450">
              <a:buFont typeface="Arial"/>
              <a:buChar char="•"/>
            </a:pPr>
            <a:r>
              <a:rPr lang="hi-IN" sz="1200" kern="1200" dirty="0">
                <a:solidFill>
                  <a:schemeClr val="tx1"/>
                </a:solidFill>
                <a:effectLst/>
                <a:latin typeface="Nirmala UI"/>
              </a:rPr>
              <a:t>एकांत की गतिविधि </a:t>
            </a:r>
            <a:endParaRPr lang="hi-IN" dirty="0">
              <a:effectLst/>
            </a:endParaRPr>
          </a:p>
          <a:p>
            <a:pPr marL="628650" lvl="1" indent="-171450">
              <a:buFont typeface="Arial"/>
              <a:buChar char="•"/>
            </a:pPr>
            <a:r>
              <a:rPr lang="hi-IN" sz="1200" kern="1200" dirty="0">
                <a:solidFill>
                  <a:schemeClr val="tx1"/>
                </a:solidFill>
                <a:effectLst/>
                <a:latin typeface="Nirmala UI"/>
              </a:rPr>
              <a:t>मर्दाना गतिविधि </a:t>
            </a:r>
            <a:endParaRPr lang="hi-IN" dirty="0">
              <a:effectLst/>
            </a:endParaRPr>
          </a:p>
          <a:p>
            <a:pPr marL="628650" lvl="1" indent="-171450">
              <a:buFont typeface="Arial"/>
              <a:buChar char="•"/>
            </a:pPr>
            <a:r>
              <a:rPr lang="hi-IN" sz="1200" kern="1200" dirty="0">
                <a:solidFill>
                  <a:schemeClr val="tx1"/>
                </a:solidFill>
                <a:effectLst/>
                <a:latin typeface="+mn-lt"/>
              </a:rPr>
              <a:t>“केवल विज्ञान और कंप्यूटर में रुचि रखने वालों के लिए”</a:t>
            </a:r>
            <a:endParaRPr lang="hi-IN" dirty="0">
              <a:effectLst/>
            </a:endParaRPr>
          </a:p>
          <a:p>
            <a:pPr marL="628650" lvl="1" indent="-171450">
              <a:buFont typeface="Arial"/>
              <a:buChar char="•"/>
            </a:pPr>
            <a:r>
              <a:rPr lang="hi-IN" sz="1200" kern="1200" dirty="0">
                <a:solidFill>
                  <a:schemeClr val="tx1"/>
                </a:solidFill>
                <a:effectLst/>
                <a:latin typeface="Nirmala UI"/>
              </a:rPr>
              <a:t>केवल अच्छी तरह गणित जानने वालों के लिए </a:t>
            </a:r>
            <a:endParaRPr lang="hi-IN" dirty="0">
              <a:effectLst/>
            </a:endParaRPr>
          </a:p>
          <a:p>
            <a:pPr marL="628650" lvl="1" indent="-171450">
              <a:buFont typeface="Arial"/>
              <a:buChar char="•"/>
            </a:pPr>
            <a:r>
              <a:rPr lang="hi-IN" sz="1200" kern="1200" dirty="0">
                <a:solidFill>
                  <a:schemeClr val="tx1"/>
                </a:solidFill>
                <a:effectLst/>
                <a:latin typeface="Nirmala UI"/>
              </a:rPr>
              <a:t>केवल कंप्यूटर प्रोग्राम विकसित करने के इच्छुक लोगों के लिए </a:t>
            </a:r>
          </a:p>
          <a:p>
            <a:endParaRPr lang="hi-IN" b="1" dirty="0"/>
          </a:p>
          <a:p>
            <a:endParaRPr lang="hi-IN" sz="1200" kern="1200" dirty="0">
              <a:solidFill>
                <a:schemeClr val="tx1"/>
              </a:solidFill>
              <a:effectLst/>
              <a:latin typeface="Nirmala UI"/>
              <a:ea typeface="Nirmala UI"/>
              <a:cs typeface="Nirmala UI"/>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hi-IN"/>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a:defRPr/>
            </a:pPr>
            <a:r>
              <a:rPr lang="hi-IN" b="0" u="none" dirty="0"/>
              <a:t>“कोडिंग किसी डेस्क पर बहुत घंटों के लिए स्वयं को बनाए रखना भी नहीं है! विविध कोडिंग टीमें बेहतर समाधान और बेहतर सॉफ़्टवेयर उत्पाद बनाती हैं।</a:t>
            </a:r>
            <a:r>
              <a:rPr lang="en-US" b="0" u="none" dirty="0"/>
              <a:t>.”</a:t>
            </a:r>
            <a:r>
              <a:rPr lang="hi-IN" dirty="0"/>
              <a:t> </a:t>
            </a:r>
            <a:endParaRPr lang="hi-IN" b="1" u="sng" dirty="0"/>
          </a:p>
          <a:p>
            <a:endParaRPr lang="hi-IN" b="1" u="sng" dirty="0"/>
          </a:p>
          <a:p>
            <a:r>
              <a:rPr lang="hi-IN" b="1" u="sng" dirty="0">
                <a:latin typeface="Nirmala UI"/>
              </a:rPr>
              <a:t>स्लाइड लक्ष्य: </a:t>
            </a:r>
            <a:endParaRPr lang="hi-IN" b="1" u="sng" dirty="0">
              <a:latin typeface="Nirmala UI"/>
              <a:cs typeface="Nirmala UI"/>
            </a:endParaRPr>
          </a:p>
          <a:p>
            <a:endParaRPr lang="hi-IN" b="1" u="sng" dirty="0">
              <a:latin typeface="Nirmala UI"/>
              <a:cs typeface="Nirmala UI"/>
            </a:endParaRPr>
          </a:p>
          <a:p>
            <a:r>
              <a:rPr lang="hi-IN" dirty="0"/>
              <a:t>हर व्यक्ति के लिए कोडिंग। विविध कोडिंग टीमें बेहतर सॉफ़्टवेयर उत्पाद बनाती हैं।</a:t>
            </a:r>
            <a:endParaRPr lang="hi-IN" b="1" u="sng" dirty="0">
              <a:latin typeface="Nirmala UI"/>
              <a:cs typeface="Nirmala UI"/>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hi-IN"/>
          </a:p>
        </p:txBody>
      </p:sp>
    </p:spTree>
    <p:extLst>
      <p:ext uri="{BB962C8B-B14F-4D97-AF65-F5344CB8AC3E}">
        <p14:creationId xmlns:p14="http://schemas.microsoft.com/office/powerpoint/2010/main" val="158695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u="none" dirty="0">
                <a:latin typeface="Nirmala UI"/>
              </a:rPr>
              <a:t>”आप जो नहीं जानते हैं वह यही कि कोडिंग कार्यस्थल में बिल्ली के बच्चों के लिए</a:t>
            </a:r>
            <a:r>
              <a:rPr lang="hi-IN" b="0" i="1" u="none" baseline="0" dirty="0">
                <a:latin typeface="Nirmala UI"/>
              </a:rPr>
              <a:t>वास्तव में </a:t>
            </a:r>
            <a:r>
              <a:rPr lang="hi-IN" b="0" i="0" u="none" baseline="0" dirty="0">
                <a:latin typeface="Nirmala UI"/>
              </a:rPr>
              <a:t>बेहद उपयोगी है…”</a:t>
            </a:r>
            <a:endParaRPr lang="hi-IN" b="1" u="sng" dirty="0"/>
          </a:p>
          <a:p>
            <a:endParaRPr lang="hi-IN" b="1" u="sng" dirty="0"/>
          </a:p>
          <a:p>
            <a:r>
              <a:rPr lang="hi-IN" b="1" u="sng" dirty="0">
                <a:latin typeface="Nirmala UI"/>
              </a:rPr>
              <a:t>स्लाइड लक्ष्य:</a:t>
            </a:r>
            <a:endParaRPr lang="hi-IN" b="0" u="none" dirty="0"/>
          </a:p>
          <a:p>
            <a:endParaRPr lang="hi-IN"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लोगों को हसाँना, यह स्लाइड एक मज़ाक है और केवल मस्ती के लिए है!</a:t>
            </a:r>
            <a:r>
              <a:rPr lang="hi-IN" dirty="0"/>
              <a:t> </a:t>
            </a:r>
            <a:endParaRPr lang="hi-IN" b="1" u="sng" dirty="0"/>
          </a:p>
          <a:p>
            <a:endParaRPr lang="hi-IN" b="1" dirty="0"/>
          </a:p>
          <a:p>
            <a:r>
              <a:rPr lang="hi-IN" b="1" u="sng" dirty="0">
                <a:latin typeface="Nirmala UI"/>
              </a:rPr>
              <a:t>इस स्लाइड के लिए छवि निर्देश:</a:t>
            </a:r>
          </a:p>
          <a:p>
            <a:endParaRPr lang="hi-IN" sz="1200" b="1" u="sng" kern="1200" baseline="0" dirty="0">
              <a:solidFill>
                <a:schemeClr val="tx1"/>
              </a:solidFill>
              <a:effectLst/>
              <a:latin typeface="Nirmala UI"/>
              <a:ea typeface="Nirmala UI"/>
              <a:cs typeface="Nirmala UI"/>
            </a:endParaRPr>
          </a:p>
          <a:p>
            <a:r>
              <a:rPr lang="hi-IN" sz="1200" b="0" u="none" kern="1200" baseline="0" dirty="0">
                <a:solidFill>
                  <a:schemeClr val="tx1"/>
                </a:solidFill>
                <a:effectLst/>
                <a:latin typeface="Nirmala UI"/>
              </a:rPr>
              <a:t>इस स्लाइड दर्शकों का ध्यान केंद्रित रखने के लिए बस किसी भोंदू की छवि या .gif होनी चाहिए। </a:t>
            </a:r>
            <a:endParaRPr lang="hi-IN" sz="1200" b="0" u="none" kern="1200" dirty="0">
              <a:solidFill>
                <a:schemeClr val="tx1"/>
              </a:solidFill>
              <a:effectLst/>
              <a:latin typeface="Nirmala UI"/>
              <a:ea typeface="Nirmala UI"/>
              <a:cs typeface="Nirmala UI"/>
            </a:endParaRPr>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hi-IN"/>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u="none" dirty="0">
                <a:latin typeface="Nirmala UI"/>
              </a:rPr>
              <a:t>”बस मज़ाक!”</a:t>
            </a:r>
          </a:p>
          <a:p>
            <a:endParaRPr lang="hi-IN" b="1" u="sng" dirty="0"/>
          </a:p>
          <a:p>
            <a:r>
              <a:rPr lang="hi-IN" b="1" u="sng" dirty="0">
                <a:latin typeface="Nirmala UI"/>
              </a:rPr>
              <a:t>स्लाइड लक्ष्य:</a:t>
            </a:r>
          </a:p>
          <a:p>
            <a:endParaRPr lang="hi-IN" b="1" u="sng" dirty="0"/>
          </a:p>
          <a:p>
            <a:r>
              <a:rPr lang="hi-IN" b="0" u="none" dirty="0">
                <a:latin typeface="Nirmala UI"/>
              </a:rPr>
              <a:t>यह प्रकट करना कि पिछला स्लाइड मज़ाक था।</a:t>
            </a:r>
          </a:p>
          <a:p>
            <a:endParaRPr lang="hi-I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hi-IN"/>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”आइए, अब चर्चा करें कि कोडिंग दरअसल क्या है। आप शायद यह न जानते हों, लेकिन यह एक सहयोगी गतिविधि है, और यह युवको</a:t>
            </a:r>
            <a:r>
              <a:rPr lang="hi-IN" b="0" i="1" u="none" baseline="0" dirty="0">
                <a:latin typeface="Nirmala UI"/>
              </a:rPr>
              <a:t>और</a:t>
            </a:r>
            <a:r>
              <a:rPr lang="hi-IN" b="0" u="none" dirty="0">
                <a:latin typeface="Nirmala UI"/>
              </a:rPr>
              <a:t> युवतियों के लिए है।”</a:t>
            </a:r>
            <a:endParaRPr lang="hi-IN" b="0" u="none" dirty="0"/>
          </a:p>
          <a:p>
            <a:endParaRPr lang="hi-IN" b="1" u="sng" dirty="0"/>
          </a:p>
          <a:p>
            <a:r>
              <a:rPr lang="hi-IN" b="1" u="sng" dirty="0">
                <a:latin typeface="Nirmala UI"/>
              </a:rPr>
              <a:t>स्लाइड लक्ष्य:</a:t>
            </a:r>
          </a:p>
          <a:p>
            <a:endParaRPr lang="hi-IN" b="1" u="sng" dirty="0"/>
          </a:p>
          <a:p>
            <a:r>
              <a:rPr lang="hi-IN" sz="1200" kern="1200" dirty="0">
                <a:solidFill>
                  <a:schemeClr val="tx1"/>
                </a:solidFill>
                <a:effectLst/>
                <a:latin typeface="Nirmala UI"/>
              </a:rPr>
              <a:t>स्लाइड 9-12 में हम दृश्यात्मक रूप से</a:t>
            </a:r>
            <a:r>
              <a:rPr lang="hi-IN" dirty="0"/>
              <a:t> </a:t>
            </a:r>
            <a:r>
              <a:rPr lang="hi-IN" sz="1200" kern="1200" dirty="0">
                <a:solidFill>
                  <a:schemeClr val="tx1"/>
                </a:solidFill>
                <a:effectLst/>
                <a:latin typeface="Nirmala UI"/>
              </a:rPr>
              <a:t>युवा लोगों को दिखा रहे हैं कि कोडिंग के साथ कितना मज़ा लूट सकते हैं। हम वाक़ई इस बात पर ज़ोर देना चाहते हैं </a:t>
            </a:r>
            <a:r>
              <a:rPr lang="hi-IN" sz="1200" b="1" kern="1200" dirty="0">
                <a:solidFill>
                  <a:schemeClr val="tx1"/>
                </a:solidFill>
                <a:effectLst/>
                <a:latin typeface="Nirmala UI"/>
              </a:rPr>
              <a:t>कि कोडिंग</a:t>
            </a:r>
            <a:r>
              <a:rPr lang="hi-IN" sz="1200" kern="1200" dirty="0">
                <a:solidFill>
                  <a:schemeClr val="tx1"/>
                </a:solidFill>
                <a:effectLst/>
                <a:latin typeface="Nirmala UI"/>
              </a:rPr>
              <a:t>: </a:t>
            </a:r>
            <a:endParaRPr lang="hi-IN" dirty="0">
              <a:effectLst/>
            </a:endParaRPr>
          </a:p>
          <a:p>
            <a:pPr marL="628650" lvl="1" indent="-171450">
              <a:buFont typeface="Arial"/>
              <a:buChar char="•"/>
            </a:pPr>
            <a:r>
              <a:rPr lang="hi-IN" sz="1200" kern="1200" dirty="0">
                <a:solidFill>
                  <a:schemeClr val="tx1"/>
                </a:solidFill>
                <a:effectLst/>
                <a:latin typeface="Nirmala UI"/>
              </a:rPr>
              <a:t>सहयोगी है </a:t>
            </a:r>
            <a:endParaRPr lang="hi-IN" dirty="0">
              <a:effectLst/>
            </a:endParaRPr>
          </a:p>
          <a:p>
            <a:pPr marL="628650" lvl="1" indent="-171450">
              <a:buFont typeface="Arial"/>
              <a:buChar char="•"/>
            </a:pPr>
            <a:r>
              <a:rPr lang="hi-IN" sz="1200" kern="1200" dirty="0">
                <a:solidFill>
                  <a:schemeClr val="tx1"/>
                </a:solidFill>
                <a:effectLst/>
                <a:latin typeface="+mn-lt"/>
              </a:rPr>
              <a:t>कोई भी लिंग</a:t>
            </a:r>
            <a:endParaRPr lang="hi-IN" dirty="0">
              <a:effectLst/>
            </a:endParaRPr>
          </a:p>
          <a:p>
            <a:pPr marL="628650" lvl="1" indent="-171450">
              <a:buFont typeface="Arial"/>
              <a:buChar char="•"/>
            </a:pPr>
            <a:r>
              <a:rPr lang="hi-IN" sz="1200" kern="1200" dirty="0">
                <a:solidFill>
                  <a:schemeClr val="tx1"/>
                </a:solidFill>
                <a:effectLst/>
                <a:latin typeface="Nirmala UI"/>
              </a:rPr>
              <a:t>अंतर्मुखी और बहिर्मुखी व्यक्तित्व वाले लोगों के लिए </a:t>
            </a:r>
            <a:endParaRPr lang="hi-IN" dirty="0">
              <a:effectLst/>
            </a:endParaRPr>
          </a:p>
          <a:p>
            <a:pPr marL="628650" lvl="1" indent="-171450">
              <a:buFont typeface="Arial"/>
              <a:buChar char="•"/>
            </a:pPr>
            <a:r>
              <a:rPr lang="hi-IN" sz="1200" kern="1200" dirty="0">
                <a:solidFill>
                  <a:schemeClr val="tx1"/>
                </a:solidFill>
                <a:effectLst/>
                <a:latin typeface="Nirmala UI"/>
              </a:rPr>
              <a:t>यह समस्या हल करने से संबंधित है। कोडिंग में बहुत ही कम गणित शामिल है। </a:t>
            </a:r>
            <a:endParaRPr lang="hi-IN" dirty="0">
              <a:effectLst/>
            </a:endParaRPr>
          </a:p>
          <a:p>
            <a:pPr marL="628650" lvl="1" indent="-171450">
              <a:buFont typeface="Arial"/>
              <a:buChar char="•"/>
            </a:pPr>
            <a:r>
              <a:rPr lang="hi-IN" sz="1200" kern="1200" dirty="0">
                <a:solidFill>
                  <a:schemeClr val="tx1"/>
                </a:solidFill>
                <a:effectLst/>
                <a:latin typeface="Nirmala UI"/>
              </a:rPr>
              <a:t>उन लोगों के लिए जो कंप्यूटर के उपयोग से अपने जुनून को बढ़ाने में मदद चाहते हैं </a:t>
            </a:r>
            <a:endParaRPr lang="hi-IN" dirty="0">
              <a:effectLst/>
            </a:endParaRPr>
          </a:p>
          <a:p>
            <a:endParaRPr lang="hi-IN" b="1" dirty="0"/>
          </a:p>
          <a:p>
            <a:r>
              <a:rPr lang="hi-IN" b="1" u="sng" dirty="0">
                <a:latin typeface="Nirmala UI"/>
              </a:rPr>
              <a:t>इस स्लाइड के लिए छवि निर्देश:</a:t>
            </a:r>
            <a:endParaRPr lang="hi-IN" sz="1200" u="sng" kern="1200" dirty="0">
              <a:solidFill>
                <a:schemeClr val="tx1"/>
              </a:solidFill>
              <a:effectLst/>
              <a:latin typeface="Nirmala UI"/>
              <a:ea typeface="Nirmala UI"/>
              <a:cs typeface="Nirmala UI"/>
            </a:endParaRPr>
          </a:p>
          <a:p>
            <a:endParaRPr lang="hi-IN" sz="1200" kern="1200" dirty="0">
              <a:solidFill>
                <a:schemeClr val="tx1"/>
              </a:solidFill>
              <a:effectLst/>
              <a:latin typeface="Nirmala UI"/>
              <a:ea typeface="Nirmala UI"/>
              <a:cs typeface="Nirmala UI"/>
            </a:endParaRPr>
          </a:p>
          <a:p>
            <a:r>
              <a:rPr lang="hi-IN" sz="1200" kern="1200" dirty="0">
                <a:solidFill>
                  <a:schemeClr val="tx1"/>
                </a:solidFill>
                <a:effectLst/>
                <a:latin typeface="Nirmala UI"/>
              </a:rPr>
              <a:t>यदि इस छवि को बदलना है, तो सुनिश्चित करें कि वह निम्नलिखित मापदंडों में फ़िट बैठता है: </a:t>
            </a:r>
            <a:endParaRPr lang="hi-IN" dirty="0"/>
          </a:p>
          <a:p>
            <a:pPr marL="628650" lvl="1" indent="-171450">
              <a:buFont typeface="Arial"/>
              <a:buChar char="•"/>
            </a:pPr>
            <a:r>
              <a:rPr lang="hi-IN" sz="1200" kern="1200" dirty="0">
                <a:solidFill>
                  <a:schemeClr val="tx1"/>
                </a:solidFill>
                <a:effectLst/>
                <a:latin typeface="+mn-lt"/>
              </a:rPr>
              <a:t>किशोरावस्था के प्रारंभ/माध्यमिक स्कूल की उम्र वाले युवा शामिल हैं </a:t>
            </a:r>
            <a:endParaRPr lang="hi-IN" dirty="0">
              <a:effectLst/>
            </a:endParaRPr>
          </a:p>
          <a:p>
            <a:pPr marL="628650" lvl="1" indent="-171450">
              <a:buFont typeface="Arial"/>
              <a:buChar char="•"/>
            </a:pPr>
            <a:r>
              <a:rPr lang="hi-IN" sz="1200" kern="1200" dirty="0">
                <a:solidFill>
                  <a:schemeClr val="tx1"/>
                </a:solidFill>
                <a:effectLst/>
                <a:latin typeface="Nirmala UI"/>
              </a:rPr>
              <a:t>प्रौद्योगिकी का मज़ा लेते हुए प्रतिभागियों को दर्शाता है</a:t>
            </a:r>
            <a:endParaRPr lang="hi-IN" dirty="0">
              <a:effectLst/>
            </a:endParaRPr>
          </a:p>
          <a:p>
            <a:pPr marL="628650" lvl="1" indent="-171450">
              <a:buFont typeface="Arial"/>
              <a:buChar char="•"/>
            </a:pPr>
            <a:r>
              <a:rPr lang="hi-IN" sz="1200" kern="1200" dirty="0">
                <a:solidFill>
                  <a:schemeClr val="tx1"/>
                </a:solidFill>
                <a:effectLst/>
                <a:latin typeface="Nirmala UI"/>
              </a:rPr>
              <a:t>केवल कुछ व्यक्ति नहीं बल्कि लोगों का समूह इसमें शामिल है </a:t>
            </a:r>
            <a:endParaRPr lang="hi-IN" sz="1200" kern="1200" dirty="0">
              <a:solidFill>
                <a:schemeClr val="tx1"/>
              </a:solidFill>
              <a:effectLst/>
              <a:latin typeface="Nirmala UI"/>
              <a:cs typeface="Nirmala UI"/>
            </a:endParaRP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mn-lt"/>
              </a:rPr>
              <a:t>इसमें महिलाएँ शामिल हैं</a:t>
            </a:r>
            <a:endParaRPr lang="hi-IN" dirty="0">
              <a:effectLst/>
            </a:endParaRPr>
          </a:p>
          <a:p>
            <a:pPr marL="628650" lvl="1" indent="-171450">
              <a:buFont typeface="Arial"/>
              <a:buChar char="•"/>
            </a:pPr>
            <a:endParaRPr lang="hi-IN" dirty="0">
              <a:effectLst/>
            </a:endParaRPr>
          </a:p>
          <a:p>
            <a:endParaRPr lang="hi-IN" sz="1200" kern="1200" dirty="0">
              <a:solidFill>
                <a:schemeClr val="tx1"/>
              </a:solidFill>
              <a:effectLst/>
              <a:latin typeface="Nirmala UI"/>
              <a:ea typeface="Nirmala UI"/>
              <a:cs typeface="Nirmala UI"/>
            </a:endParaRPr>
          </a:p>
          <a:p>
            <a:endParaRPr lang="hi-IN" sz="1200" kern="1200" dirty="0">
              <a:solidFill>
                <a:schemeClr val="tx1"/>
              </a:solidFill>
              <a:effectLst/>
              <a:latin typeface="Nirmala UI"/>
              <a:ea typeface="Nirmala UI"/>
              <a:cs typeface="Nirmala UI"/>
            </a:endParaRPr>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hi-IN"/>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3.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किशोर युवक और युवतियों का समूह कैमरा की ओर मुस्कुरा कर साझा लैपटॉप से ऊपर देखते हुए जहाँ वे काम कर रहे हैं&#10;" hidden="1" title="किशोर युवक और युवतियों का समूह कैमरा की ओर मुस्कुरा कर साझा लैपटॉप से ऊपर देखते हुए जहाँ वे काम कर रहे हैं"/>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9" name="Picture 8"/>
          <p:cNvPicPr>
            <a:picLocks noChangeAspect="1"/>
          </p:cNvPicPr>
          <p:nvPr/>
        </p:nvPicPr>
        <p:blipFill>
          <a:blip r:embed="rId4"/>
          <a:stretch>
            <a:fillRect/>
          </a:stretch>
        </p:blipFill>
        <p:spPr>
          <a:xfrm>
            <a:off x="75838" y="128520"/>
            <a:ext cx="8683623" cy="54318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pic>
        <p:nvPicPr>
          <p:cNvPr id="15" name="Picture 14" descr="Microsoft&#10;"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437178" y="3926312"/>
            <a:ext cx="5404822" cy="1244700"/>
          </a:xfrm>
          <a:prstGeom prst="rect">
            <a:avLst/>
          </a:prstGeom>
        </p:spPr>
        <p:txBody>
          <a:bodyPr wrap="square">
            <a:spAutoFit/>
          </a:bodyPr>
          <a:lstStyle/>
          <a:p>
            <a:pPr>
              <a:lnSpc>
                <a:spcPct val="104000"/>
              </a:lnSpc>
            </a:pPr>
            <a:r>
              <a:rPr lang="hi-IN" sz="3600" dirty="0">
                <a:solidFill>
                  <a:schemeClr val="bg1"/>
                </a:solidFill>
                <a:latin typeface="Nirmala UI"/>
              </a:rPr>
              <a:t>Minecraft</a:t>
            </a:r>
            <a:r>
              <a:rPr lang="hi-IN" dirty="0"/>
              <a:t> </a:t>
            </a:r>
            <a:r>
              <a:rPr lang="hi-IN" sz="3600" dirty="0">
                <a:solidFill>
                  <a:schemeClr val="bg1"/>
                </a:solidFill>
                <a:latin typeface="Nirmala UI"/>
              </a:rPr>
              <a:t>Hour of Code</a:t>
            </a:r>
            <a:r>
              <a:rPr lang="hi-IN" sz="3600" baseline="30000" dirty="0">
                <a:solidFill>
                  <a:schemeClr val="bg1"/>
                </a:solidFill>
                <a:latin typeface="Nirmala UI"/>
              </a:rPr>
              <a:t>TM</a:t>
            </a:r>
            <a:r>
              <a:rPr lang="hi-IN" dirty="0"/>
              <a:t> </a:t>
            </a:r>
            <a:br>
              <a:rPr dirty="0"/>
            </a:br>
            <a:r>
              <a:rPr lang="hi-IN" sz="3600" dirty="0">
                <a:solidFill>
                  <a:schemeClr val="bg1"/>
                </a:solidFill>
                <a:latin typeface="Nirmala UI"/>
              </a:rPr>
              <a:t>में आपका स्वागत है</a:t>
            </a:r>
          </a:p>
        </p:txBody>
      </p:sp>
      <p:sp>
        <p:nvSpPr>
          <p:cNvPr id="7" name="Title 6" hidden="1"/>
          <p:cNvSpPr>
            <a:spLocks noGrp="1"/>
          </p:cNvSpPr>
          <p:nvPr>
            <p:ph type="ctrTitle"/>
          </p:nvPr>
        </p:nvSpPr>
        <p:spPr/>
        <p:txBody>
          <a:bodyPr/>
          <a:lstStyle/>
          <a:p>
            <a:r>
              <a:rPr lang="hi-IN" dirty="0">
                <a:latin typeface="Nirmala UI"/>
                <a:cs typeface="Nirmala UI"/>
              </a:rPr>
              <a:t>Hour of Code™ में आपका स्वागत है </a:t>
            </a:r>
            <a:endParaRPr lang="hi-I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hi-IN"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बच्चों का एक छोटा समूह परियोजना पर सहयोग करता है&#10;" title="बच्चों का एक छोटा समूह परियोजना पर सहयोग करता है"/>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hi-IN" sz="3600" dirty="0">
                <a:solidFill>
                  <a:schemeClr val="bg1"/>
                </a:solidFill>
                <a:latin typeface="Nirmala UI"/>
              </a:rPr>
              <a:t>वह यही है।</a:t>
            </a:r>
            <a:endParaRPr lang="hi-IN" sz="3600" dirty="0">
              <a:solidFill>
                <a:schemeClr val="bg1"/>
              </a:solidFill>
              <a:latin typeface="Nirmala UI"/>
              <a:ea typeface="Nirmala UI"/>
              <a:cs typeface="Nirmala UI"/>
            </a:endParaRPr>
          </a:p>
        </p:txBody>
      </p:sp>
      <p:sp>
        <p:nvSpPr>
          <p:cNvPr id="4" name="Title 3" hidden="1"/>
          <p:cNvSpPr>
            <a:spLocks noGrp="1"/>
          </p:cNvSpPr>
          <p:nvPr>
            <p:ph type="ctrTitle"/>
          </p:nvPr>
        </p:nvSpPr>
        <p:spPr/>
        <p:txBody>
          <a:bodyPr/>
          <a:lstStyle/>
          <a:p>
            <a:r>
              <a:rPr lang="hi-IN" dirty="0">
                <a:latin typeface="Nirmala UI"/>
                <a:cs typeface="Nirmala UI"/>
              </a:rPr>
              <a:t>और यह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hi-IN"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699" y="2540668"/>
            <a:ext cx="5482167" cy="646331"/>
          </a:xfrm>
          <a:prstGeom prst="rect">
            <a:avLst/>
          </a:prstGeom>
        </p:spPr>
        <p:txBody>
          <a:bodyPr wrap="square">
            <a:spAutoFit/>
          </a:bodyPr>
          <a:lstStyle/>
          <a:p>
            <a:r>
              <a:rPr lang="hi-IN" sz="3600" dirty="0">
                <a:solidFill>
                  <a:schemeClr val="bg1"/>
                </a:solidFill>
                <a:latin typeface="Nirmala UI"/>
              </a:rPr>
              <a:t>कोडिंग इसके बारे में है…</a:t>
            </a:r>
          </a:p>
        </p:txBody>
      </p:sp>
      <p:sp>
        <p:nvSpPr>
          <p:cNvPr id="5" name="Title 4" hidden="1"/>
          <p:cNvSpPr>
            <a:spLocks noGrp="1"/>
          </p:cNvSpPr>
          <p:nvPr>
            <p:ph type="ctrTitle"/>
          </p:nvPr>
        </p:nvSpPr>
        <p:spPr/>
        <p:txBody>
          <a:bodyPr/>
          <a:lstStyle/>
          <a:p>
            <a:r>
              <a:rPr lang="hi-IN" dirty="0">
                <a:latin typeface="Nirmala UI"/>
                <a:cs typeface="Nirmala UI"/>
              </a:rPr>
              <a:t>कोडिंग इसके बारे में है</a:t>
            </a:r>
            <a:endParaRPr lang="hi-I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hi-IN"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समस्या के समाधान के लिए तीन युवतियाँ लैपटॉप कंप्यूटर पर एक साथ काम करते हुए 14702755989_a183613082_k.jpg" hidden="1" title="समस्या के समाधान के लिए तीन युवतियाँ लैपटॉप कंप्यूटर पर एक साथ काम करते हुए"/>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1124" y="0"/>
            <a:ext cx="4714875" cy="5540375"/>
          </a:xfrm>
          <a:prstGeom prst="rect">
            <a:avLst/>
          </a:prstGeom>
        </p:spPr>
      </p:pic>
      <p:pic>
        <p:nvPicPr>
          <p:cNvPr id="9" name="Picture 8"/>
          <p:cNvPicPr>
            <a:picLocks noChangeAspect="1"/>
          </p:cNvPicPr>
          <p:nvPr/>
        </p:nvPicPr>
        <p:blipFill>
          <a:blip r:embed="rId4"/>
          <a:stretch>
            <a:fillRect/>
          </a:stretch>
        </p:blipFill>
        <p:spPr>
          <a:xfrm>
            <a:off x="12701" y="0"/>
            <a:ext cx="8092914"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hi-IN" sz="3600" dirty="0">
                <a:solidFill>
                  <a:schemeClr val="bg1"/>
                </a:solidFill>
                <a:latin typeface="Nirmala UI"/>
              </a:rPr>
              <a:t>समस्या निदान</a:t>
            </a:r>
            <a:endParaRPr lang="hi-IN" sz="3600" dirty="0">
              <a:solidFill>
                <a:schemeClr val="bg1"/>
              </a:solidFill>
              <a:latin typeface="Nirmala UI"/>
              <a:ea typeface="Nirmala UI"/>
              <a:cs typeface="Nirmala UI"/>
            </a:endParaRPr>
          </a:p>
        </p:txBody>
      </p:sp>
      <p:sp>
        <p:nvSpPr>
          <p:cNvPr id="6" name="Title 5" hidden="1"/>
          <p:cNvSpPr>
            <a:spLocks noGrp="1"/>
          </p:cNvSpPr>
          <p:nvPr>
            <p:ph type="ctrTitle"/>
          </p:nvPr>
        </p:nvSpPr>
        <p:spPr/>
        <p:txBody>
          <a:bodyPr/>
          <a:lstStyle/>
          <a:p>
            <a:r>
              <a:rPr lang="hi-IN">
                <a:latin typeface="Nirmala UI"/>
                <a:cs typeface="Nirmala UI"/>
              </a:rPr>
              <a:t>समस्या निदान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hi-IN"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रंगीन पेंसिल" title="रंगीन पेंसिल"/>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hi-IN" sz="3600" dirty="0">
                <a:solidFill>
                  <a:schemeClr val="bg1"/>
                </a:solidFill>
                <a:latin typeface="Nirmala UI"/>
              </a:rPr>
              <a:t>रचनात्मकता</a:t>
            </a:r>
            <a:endParaRPr lang="hi-IN" sz="3600" dirty="0">
              <a:solidFill>
                <a:schemeClr val="bg1"/>
              </a:solidFill>
              <a:latin typeface="Nirmala UI"/>
              <a:ea typeface="Nirmala UI"/>
              <a:cs typeface="Nirmala UI"/>
            </a:endParaRPr>
          </a:p>
        </p:txBody>
      </p:sp>
      <p:sp>
        <p:nvSpPr>
          <p:cNvPr id="4" name="Title 3" hidden="1"/>
          <p:cNvSpPr>
            <a:spLocks noGrp="1"/>
          </p:cNvSpPr>
          <p:nvPr>
            <p:ph type="ctrTitle"/>
          </p:nvPr>
        </p:nvSpPr>
        <p:spPr/>
        <p:txBody>
          <a:bodyPr/>
          <a:lstStyle/>
          <a:p>
            <a:r>
              <a:rPr lang="hi-IN" dirty="0">
                <a:latin typeface="Nirmala UI"/>
                <a:cs typeface="Nirmala UI"/>
              </a:rPr>
              <a:t>रचनात्मकता</a:t>
            </a:r>
            <a:endParaRPr lang="hi-IN" dirty="0"/>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hi-IN"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विभिन्न जातीय पृष्ठभूमि से आने वाले मुस्कुराते किशोरों का समूह जो एकसमान दिलचस्पियों का मज़ा ले रहे हैं - 14384449554_7c71a11def_o.jpg" hidden="1" title="विभिन्न जातीय पृष्ठभूमि से आने वाले मुस्कुराते किशोरों का समूह जो एकसमान दिलचस्पियों का मज़ा ले रहे हैं"/>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6999" y="0"/>
            <a:ext cx="6461125" cy="5715000"/>
          </a:xfrm>
          <a:prstGeom prst="rect">
            <a:avLst/>
          </a:prstGeom>
        </p:spPr>
      </p:pic>
      <p:pic>
        <p:nvPicPr>
          <p:cNvPr id="8" name="Picture 2" descr="Girls Who Code 2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66" y="0"/>
            <a:ext cx="4714471"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hi-IN" sz="3600" dirty="0">
                <a:solidFill>
                  <a:schemeClr val="bg1"/>
                </a:solidFill>
                <a:latin typeface="Nirmala UI"/>
              </a:rPr>
              <a:t>सहयोग</a:t>
            </a:r>
            <a:endParaRPr lang="hi-IN" sz="3600" dirty="0">
              <a:solidFill>
                <a:schemeClr val="bg1"/>
              </a:solidFill>
              <a:latin typeface="Nirmala UI"/>
              <a:ea typeface="Nirmala UI"/>
              <a:cs typeface="Nirmala UI"/>
            </a:endParaRPr>
          </a:p>
        </p:txBody>
      </p:sp>
      <p:sp>
        <p:nvSpPr>
          <p:cNvPr id="9" name="Title 8" hidden="1"/>
          <p:cNvSpPr>
            <a:spLocks noGrp="1"/>
          </p:cNvSpPr>
          <p:nvPr>
            <p:ph type="ctrTitle"/>
          </p:nvPr>
        </p:nvSpPr>
        <p:spPr/>
        <p:txBody>
          <a:bodyPr/>
          <a:lstStyle/>
          <a:p>
            <a:r>
              <a:rPr lang="hi-IN" dirty="0">
                <a:latin typeface="Nirmala UI"/>
                <a:cs typeface="Nirmala UI"/>
              </a:rPr>
              <a:t>सहयोग</a:t>
            </a:r>
            <a:endParaRPr lang="hi-IN" dirty="0"/>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hi-IN" dirty="0"/>
          </a:p>
        </p:txBody>
      </p:sp>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5" y="10474"/>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hi-IN" sz="3600" dirty="0">
                <a:solidFill>
                  <a:schemeClr val="bg1"/>
                </a:solidFill>
                <a:latin typeface="Nirmala UI"/>
              </a:rPr>
              <a:t>प्रश्न</a:t>
            </a:r>
            <a:endParaRPr lang="hi-IN" sz="3600" dirty="0">
              <a:solidFill>
                <a:schemeClr val="bg1"/>
              </a:solidFill>
              <a:latin typeface="Nirmala UI"/>
              <a:ea typeface="Nirmala UI"/>
              <a:cs typeface="Nirmala UI"/>
            </a:endParaRPr>
          </a:p>
        </p:txBody>
      </p:sp>
      <p:sp>
        <p:nvSpPr>
          <p:cNvPr id="15" name="Rectangle 14"/>
          <p:cNvSpPr/>
          <p:nvPr/>
        </p:nvSpPr>
        <p:spPr>
          <a:xfrm>
            <a:off x="4816643" y="2041604"/>
            <a:ext cx="4041607" cy="1754327"/>
          </a:xfrm>
          <a:prstGeom prst="rect">
            <a:avLst/>
          </a:prstGeom>
        </p:spPr>
        <p:txBody>
          <a:bodyPr wrap="square">
            <a:spAutoFit/>
          </a:bodyPr>
          <a:lstStyle/>
          <a:p>
            <a:r>
              <a:rPr lang="hi-IN" sz="3600" dirty="0">
                <a:latin typeface="Nirmala UI"/>
              </a:rPr>
              <a:t>वह क्या है जिसे आप और आपके मित्र करना पसंद करते हैं? </a:t>
            </a:r>
          </a:p>
        </p:txBody>
      </p:sp>
      <p:sp>
        <p:nvSpPr>
          <p:cNvPr id="3" name="Title 2" hidden="1"/>
          <p:cNvSpPr>
            <a:spLocks noGrp="1"/>
          </p:cNvSpPr>
          <p:nvPr>
            <p:ph type="ctrTitle"/>
          </p:nvPr>
        </p:nvSpPr>
        <p:spPr/>
        <p:txBody>
          <a:bodyPr/>
          <a:lstStyle/>
          <a:p>
            <a:r>
              <a:rPr lang="hi-IN" dirty="0">
                <a:latin typeface="Nirmala UI"/>
                <a:cs typeface="Nirmala UI"/>
              </a:rPr>
              <a:t>आप क्या करना पसंद करते हैं?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hi-IN"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स्पार्क्स&#10;" title="स्पार्क्स"/>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TextBox 12">
            <a:extLst>
              <a:ext uri="{FF2B5EF4-FFF2-40B4-BE49-F238E27FC236}">
                <a16:creationId xmlns:a16="http://schemas.microsoft.com/office/drawing/2014/main" id="{F3CDCA0A-8AED-434F-8D2D-5D8E1858C3BC}"/>
              </a:ext>
            </a:extLst>
          </p:cNvPr>
          <p:cNvSpPr txBox="1"/>
          <p:nvPr/>
        </p:nvSpPr>
        <p:spPr>
          <a:xfrm>
            <a:off x="701154" y="4639531"/>
            <a:ext cx="2752052" cy="47548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4" name="TextBox 3"/>
          <p:cNvSpPr txBox="1"/>
          <p:nvPr/>
        </p:nvSpPr>
        <p:spPr>
          <a:xfrm>
            <a:off x="731634" y="2848160"/>
            <a:ext cx="2345053" cy="45720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731635" y="3400609"/>
            <a:ext cx="2872177" cy="47548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9" name="TextBox 8"/>
          <p:cNvSpPr txBox="1"/>
          <p:nvPr/>
        </p:nvSpPr>
        <p:spPr>
          <a:xfrm>
            <a:off x="731635" y="4015665"/>
            <a:ext cx="2506418" cy="45720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4" name="Rectangle 13"/>
          <p:cNvSpPr/>
          <p:nvPr/>
        </p:nvSpPr>
        <p:spPr>
          <a:xfrm>
            <a:off x="657225" y="907618"/>
            <a:ext cx="3269316" cy="4344266"/>
          </a:xfrm>
          <a:prstGeom prst="rect">
            <a:avLst/>
          </a:prstGeom>
        </p:spPr>
        <p:txBody>
          <a:bodyPr wrap="square" anchor="ctr" anchorCtr="0">
            <a:spAutoFit/>
          </a:bodyPr>
          <a:lstStyle/>
          <a:p>
            <a:pPr>
              <a:lnSpc>
                <a:spcPct val="110000"/>
              </a:lnSpc>
              <a:spcAft>
                <a:spcPts val="400"/>
              </a:spcAft>
            </a:pPr>
            <a:r>
              <a:rPr lang="hi-IN" sz="3600" dirty="0">
                <a:solidFill>
                  <a:schemeClr val="bg1"/>
                </a:solidFill>
                <a:latin typeface="Nirmala UI"/>
              </a:rPr>
              <a:t>आपकी दिलचस्पियाँ चाहे कुछ भी हों, कोडिंग उन्हें जीवंत करने में आपकी मदद कर सकता है। </a:t>
            </a:r>
          </a:p>
        </p:txBody>
      </p:sp>
      <p:sp>
        <p:nvSpPr>
          <p:cNvPr id="12" name="Title 11" hidden="1"/>
          <p:cNvSpPr>
            <a:spLocks noGrp="1"/>
          </p:cNvSpPr>
          <p:nvPr>
            <p:ph type="ctrTitle"/>
          </p:nvPr>
        </p:nvSpPr>
        <p:spPr/>
        <p:txBody>
          <a:bodyPr/>
          <a:lstStyle/>
          <a:p>
            <a:r>
              <a:rPr lang="hi-IN" dirty="0">
                <a:latin typeface="Nirmala UI"/>
                <a:cs typeface="Nirmala UI"/>
              </a:rPr>
              <a:t>अपनी दिलचस्पियों को जीवंत करें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hi-IN" dirty="0"/>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युवती फ़ोटो लेने के लिए कैमरे का उपयोग करती है&#10;" title="युवती फ़ोटो लेने के लिए कैमरे का उपयोग करती है"/>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नारंगी रंग में हाइलाइट किया गया पाठ इस स्लाइड के संदेश &quot;आप जो सीख रहे हैं, उसे अपने पसंदीदा कार्य में लागू करें&quot; पर ज़ोर देने के लिए है&#10;" title="नारंगी रंग में हाइलाइट किया गया पाठ इस स्लाइड के संदेश &quot;आप जो सीख रहे हैं, उसे अपने पसंदीदा कार्य में लागू करें&quot; पर ज़ोर देने के लिए है"/>
          <p:cNvGrpSpPr/>
          <p:nvPr/>
        </p:nvGrpSpPr>
        <p:grpSpPr>
          <a:xfrm>
            <a:off x="669924" y="2952750"/>
            <a:ext cx="3783742" cy="2291079"/>
            <a:chOff x="669924" y="2785485"/>
            <a:chExt cx="3853346" cy="2291079"/>
          </a:xfrm>
        </p:grpSpPr>
        <p:sp>
          <p:nvSpPr>
            <p:cNvPr id="6" name="TextBox 5" hidden="1"/>
            <p:cNvSpPr txBox="1"/>
            <p:nvPr/>
          </p:nvSpPr>
          <p:spPr>
            <a:xfrm>
              <a:off x="2775926" y="2785485"/>
              <a:ext cx="1492780" cy="380433"/>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7" name="TextBox 6"/>
            <p:cNvSpPr txBox="1"/>
            <p:nvPr/>
          </p:nvSpPr>
          <p:spPr>
            <a:xfrm>
              <a:off x="669924" y="3325234"/>
              <a:ext cx="3853346" cy="45720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871334"/>
              <a:ext cx="3853346" cy="45720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36484"/>
              <a:ext cx="2483903" cy="64008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14" name="Rectangle 13"/>
          <p:cNvSpPr/>
          <p:nvPr/>
        </p:nvSpPr>
        <p:spPr>
          <a:xfrm>
            <a:off x="609600" y="430137"/>
            <a:ext cx="3930316" cy="4867743"/>
          </a:xfrm>
          <a:prstGeom prst="rect">
            <a:avLst/>
          </a:prstGeom>
        </p:spPr>
        <p:txBody>
          <a:bodyPr wrap="square" anchor="ctr" anchorCtr="0">
            <a:spAutoFit/>
          </a:bodyPr>
          <a:lstStyle/>
          <a:p>
            <a:pPr>
              <a:lnSpc>
                <a:spcPct val="108000"/>
              </a:lnSpc>
            </a:pPr>
            <a:r>
              <a:rPr lang="hi-IN" sz="3600" dirty="0">
                <a:solidFill>
                  <a:schemeClr val="bg1"/>
                </a:solidFill>
                <a:latin typeface="Nirmala UI"/>
              </a:rPr>
              <a:t>जब आप अपना Hour of Code</a:t>
            </a:r>
            <a:r>
              <a:rPr lang="hi-IN" sz="3600" baseline="30000" dirty="0">
                <a:solidFill>
                  <a:schemeClr val="bg1"/>
                </a:solidFill>
                <a:latin typeface="Nirmala UI"/>
              </a:rPr>
              <a:t>TM</a:t>
            </a:r>
            <a:r>
              <a:rPr lang="hi-IN" sz="3600" dirty="0">
                <a:solidFill>
                  <a:schemeClr val="bg1"/>
                </a:solidFill>
                <a:latin typeface="Nirmala UI"/>
              </a:rPr>
              <a:t> ट्यूटोरियल कर रहे हों, तो ध्यान रखें कि किस प्रकार आप जो सीख रहे हैं, उसे अपने पसंदीदा कार्य में लागू करें।</a:t>
            </a:r>
            <a:r>
              <a:rPr lang="hi-IN" dirty="0"/>
              <a:t> </a:t>
            </a:r>
            <a:endParaRPr lang="hi-IN" sz="3600" dirty="0">
              <a:solidFill>
                <a:srgbClr val="FF0000"/>
              </a:solidFill>
              <a:latin typeface="Nirmala UI"/>
              <a:ea typeface="Nirmala UI"/>
              <a:cs typeface="Nirmala UI"/>
            </a:endParaRPr>
          </a:p>
        </p:txBody>
      </p:sp>
      <p:sp>
        <p:nvSpPr>
          <p:cNvPr id="9" name="Title 8" hidden="1"/>
          <p:cNvSpPr>
            <a:spLocks noGrp="1"/>
          </p:cNvSpPr>
          <p:nvPr>
            <p:ph type="ctrTitle"/>
          </p:nvPr>
        </p:nvSpPr>
        <p:spPr/>
        <p:txBody>
          <a:bodyPr/>
          <a:lstStyle/>
          <a:p>
            <a:r>
              <a:rPr lang="hi-IN">
                <a:latin typeface="Nirmala UI"/>
                <a:cs typeface="Nirmala UI"/>
              </a:rPr>
              <a:t>अपनी सीख लागू करें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hi-IN" dirty="0"/>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उत्साहित छात्र जोश से जयकार करते हुए - 17296178822_cbb6afac3f_b (1).jpg" title="उत्साहित छात्र जोश से जयकार करते हुए"/>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938092" cy="1754326"/>
          </a:xfrm>
          <a:prstGeom prst="rect">
            <a:avLst/>
          </a:prstGeom>
        </p:spPr>
        <p:txBody>
          <a:bodyPr wrap="square">
            <a:spAutoFit/>
          </a:bodyPr>
          <a:lstStyle/>
          <a:p>
            <a:r>
              <a:rPr lang="hi-IN" sz="3600" dirty="0">
                <a:solidFill>
                  <a:schemeClr val="bg1"/>
                </a:solidFill>
                <a:latin typeface="Nirmala UI"/>
              </a:rPr>
              <a:t>Minecraft</a:t>
            </a:r>
            <a:r>
              <a:rPr lang="hi-IN" dirty="0"/>
              <a:t> </a:t>
            </a:r>
            <a:r>
              <a:rPr lang="hi-IN" sz="3600" dirty="0">
                <a:solidFill>
                  <a:schemeClr val="bg1"/>
                </a:solidFill>
                <a:latin typeface="Nirmala UI"/>
              </a:rPr>
              <a:t>Hour of Code</a:t>
            </a:r>
            <a:r>
              <a:rPr lang="hi-IN" sz="3600" baseline="30000" dirty="0">
                <a:solidFill>
                  <a:schemeClr val="bg1"/>
                </a:solidFill>
                <a:latin typeface="Nirmala UI"/>
              </a:rPr>
              <a:t>TM</a:t>
            </a:r>
            <a:r>
              <a:rPr lang="hi-IN" sz="3600" dirty="0">
                <a:solidFill>
                  <a:schemeClr val="bg1"/>
                </a:solidFill>
                <a:latin typeface="Nirmala UI"/>
              </a:rPr>
              <a:t>, कैसे उसे याद किया जाता है!</a:t>
            </a:r>
            <a:endParaRPr lang="hi-IN" sz="3600" dirty="0">
              <a:solidFill>
                <a:schemeClr val="bg1"/>
              </a:solidFill>
              <a:latin typeface="Nirmala UI"/>
              <a:ea typeface="Nirmala UI"/>
              <a:cs typeface="Nirmala UI"/>
            </a:endParaRPr>
          </a:p>
        </p:txBody>
      </p:sp>
      <p:sp>
        <p:nvSpPr>
          <p:cNvPr id="7" name="Title 6" hidden="1"/>
          <p:cNvSpPr>
            <a:spLocks noGrp="1"/>
          </p:cNvSpPr>
          <p:nvPr>
            <p:ph type="ctrTitle"/>
          </p:nvPr>
        </p:nvSpPr>
        <p:spPr/>
        <p:txBody>
          <a:bodyPr/>
          <a:lstStyle/>
          <a:p>
            <a:r>
              <a:rPr lang="hi-IN">
                <a:latin typeface="Nirmala UI"/>
                <a:cs typeface="Nirmala UI"/>
              </a:rPr>
              <a:t>कैसे उसे याद किया जाता है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hi-IN"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73375" cy="1200329"/>
          </a:xfrm>
          <a:prstGeom prst="rect">
            <a:avLst/>
          </a:prstGeom>
        </p:spPr>
        <p:txBody>
          <a:bodyPr wrap="square">
            <a:spAutoFit/>
          </a:bodyPr>
          <a:lstStyle/>
          <a:p>
            <a:r>
              <a:rPr lang="hi-IN" sz="3600" dirty="0">
                <a:solidFill>
                  <a:schemeClr val="bg1"/>
                </a:solidFill>
                <a:latin typeface="Segoe UI Light" panose="020B0502040204020203" pitchFamily="34" charset="0"/>
              </a:rPr>
              <a:t>Minecraft Hour of Code</a:t>
            </a:r>
            <a:r>
              <a:rPr lang="en-US" sz="3600" baseline="30000" dirty="0">
                <a:solidFill>
                  <a:schemeClr val="bg1"/>
                </a:solidFill>
                <a:latin typeface="Segoe UI Light" panose="020B0502040204020203" pitchFamily="34" charset="0"/>
              </a:rPr>
              <a:t>TM</a:t>
            </a:r>
            <a:r>
              <a:rPr lang="hi-IN" sz="3600" dirty="0">
                <a:solidFill>
                  <a:schemeClr val="bg1"/>
                </a:solidFill>
                <a:latin typeface="Segoe UI Light" panose="020B0502040204020203" pitchFamily="34" charset="0"/>
              </a:rPr>
              <a:t>: </a:t>
            </a:r>
          </a:p>
          <a:p>
            <a:r>
              <a:rPr lang="hi-IN"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जब पृष्ठभूमि में सूरज डूब रहा था, एक किशोर युवक रेगिस्तान में एक चट्टानी हिस्से से छलाँग मारता है&#10;" hidden="1" title="जब पृष्ठभूमि में सूरज डूब रहा था, एक किशोर युवक रेगिस्तान में एक चट्टानी हिस्से से छलाँग मारता है"/>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168" y="59789"/>
            <a:ext cx="8019048" cy="5522864"/>
          </a:xfrm>
          <a:prstGeom prst="rect">
            <a:avLst/>
          </a:prstGeom>
        </p:spPr>
      </p:pic>
      <p:pic>
        <p:nvPicPr>
          <p:cNvPr id="9" name="Picture 8"/>
          <p:cNvPicPr>
            <a:picLocks noChangeAspect="1"/>
          </p:cNvPicPr>
          <p:nvPr/>
        </p:nvPicPr>
        <p:blipFill>
          <a:blip r:embed="rId4"/>
          <a:stretch>
            <a:fillRect/>
          </a:stretch>
        </p:blipFill>
        <p:spPr>
          <a:xfrm>
            <a:off x="145775" y="117995"/>
            <a:ext cx="5497630" cy="525244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1797329"/>
            <a:ext cx="3302523" cy="2308324"/>
          </a:xfrm>
          <a:prstGeom prst="rect">
            <a:avLst/>
          </a:prstGeom>
        </p:spPr>
        <p:txBody>
          <a:bodyPr wrap="square" anchor="ctr" anchorCtr="0">
            <a:spAutoFit/>
          </a:bodyPr>
          <a:lstStyle/>
          <a:p>
            <a:r>
              <a:rPr lang="hi-IN" sz="3600" dirty="0">
                <a:solidFill>
                  <a:schemeClr val="bg1"/>
                </a:solidFill>
                <a:latin typeface="Nirmala UI"/>
              </a:rPr>
              <a:t>शुरू करने से पहले, चलिए कोडिंग के बारे में बात करें</a:t>
            </a:r>
            <a:endParaRPr lang="hi-IN" sz="1800" dirty="0">
              <a:solidFill>
                <a:schemeClr val="bg1"/>
              </a:solidFill>
              <a:effectLst/>
              <a:latin typeface="Nirmala UI"/>
              <a:ea typeface="Nirmala UI"/>
              <a:cs typeface="Nirmala UI"/>
            </a:endParaRPr>
          </a:p>
        </p:txBody>
      </p:sp>
      <p:sp>
        <p:nvSpPr>
          <p:cNvPr id="5" name="Title 4" hidden="1"/>
          <p:cNvSpPr>
            <a:spLocks noGrp="1"/>
          </p:cNvSpPr>
          <p:nvPr>
            <p:ph type="ctrTitle"/>
          </p:nvPr>
        </p:nvSpPr>
        <p:spPr/>
        <p:txBody>
          <a:bodyPr/>
          <a:lstStyle/>
          <a:p>
            <a:r>
              <a:rPr lang="hi-IN">
                <a:latin typeface="Nirmala UI"/>
                <a:cs typeface="Nirmala UI"/>
              </a:rPr>
              <a:t>आइए, कोडिंग के बारे में बात करें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hi-IN"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hi-IN" sz="3600" dirty="0">
                <a:latin typeface="Segoe UI Light" panose="020B0502040204020203" pitchFamily="34" charset="0"/>
              </a:rPr>
              <a:t>Code.org/Minecraft पर ट्यूटोरियल प्राप्त करें</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एक घरेलू बिल्ली नकली शेर का अयाल पहने हुए जंभाई लेती है&#10;" hidden="1" title="एक घरेलू बिल्ली नकली शेर का अयाल पहने हुए जंभाई लेती है"/>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 y="148669"/>
            <a:ext cx="8887159" cy="5417662"/>
          </a:xfrm>
          <a:prstGeom prst="rect">
            <a:avLst/>
          </a:prstGeom>
        </p:spPr>
      </p:pic>
      <p:pic>
        <p:nvPicPr>
          <p:cNvPr id="7" name="Picture 6"/>
          <p:cNvPicPr>
            <a:picLocks noChangeAspect="1"/>
          </p:cNvPicPr>
          <p:nvPr/>
        </p:nvPicPr>
        <p:blipFill>
          <a:blip r:embed="rId4"/>
          <a:stretch>
            <a:fillRect/>
          </a:stretch>
        </p:blipFill>
        <p:spPr>
          <a:xfrm>
            <a:off x="285750" y="0"/>
            <a:ext cx="8572500"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hi-IN" sz="3600" dirty="0">
                <a:solidFill>
                  <a:schemeClr val="bg1"/>
                </a:solidFill>
                <a:latin typeface="Nirmala UI"/>
              </a:rPr>
              <a:t>समाप्त करें</a:t>
            </a:r>
            <a:endParaRPr lang="hi-IN" sz="3600" dirty="0">
              <a:solidFill>
                <a:schemeClr val="bg1"/>
              </a:solidFill>
              <a:latin typeface="Nirmala UI"/>
              <a:ea typeface="Nirmala UI"/>
              <a:cs typeface="Nirmala UI"/>
            </a:endParaRPr>
          </a:p>
        </p:txBody>
      </p:sp>
      <p:sp>
        <p:nvSpPr>
          <p:cNvPr id="4" name="Title 3" hidden="1"/>
          <p:cNvSpPr>
            <a:spLocks noGrp="1"/>
          </p:cNvSpPr>
          <p:nvPr>
            <p:ph type="ctrTitle"/>
          </p:nvPr>
        </p:nvSpPr>
        <p:spPr/>
        <p:txBody>
          <a:bodyPr/>
          <a:lstStyle/>
          <a:p>
            <a:r>
              <a:rPr lang="hi-IN">
                <a:latin typeface="Nirmala UI"/>
                <a:cs typeface="Nirmala UI"/>
              </a:rPr>
              <a:t>समाप्त करें</a:t>
            </a:r>
            <a:endParaRPr lang="hi-I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hi-IN"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hi-IN" sz="3600" dirty="0">
                <a:solidFill>
                  <a:schemeClr val="bg1"/>
                </a:solidFill>
                <a:latin typeface="Nirmala UI"/>
              </a:rPr>
              <a:t>प्रश्न</a:t>
            </a:r>
            <a:endParaRPr lang="hi-IN" sz="3600" dirty="0">
              <a:solidFill>
                <a:schemeClr val="bg1"/>
              </a:solidFill>
              <a:latin typeface="Nirmala UI"/>
              <a:ea typeface="Nirmala UI"/>
              <a:cs typeface="Nirmala UI"/>
            </a:endParaRPr>
          </a:p>
        </p:txBody>
      </p:sp>
      <p:sp>
        <p:nvSpPr>
          <p:cNvPr id="15" name="Rectangle 14"/>
          <p:cNvSpPr/>
          <p:nvPr/>
        </p:nvSpPr>
        <p:spPr>
          <a:xfrm>
            <a:off x="4800601" y="1708730"/>
            <a:ext cx="3920066" cy="1754326"/>
          </a:xfrm>
          <a:prstGeom prst="rect">
            <a:avLst/>
          </a:prstGeom>
        </p:spPr>
        <p:txBody>
          <a:bodyPr wrap="square">
            <a:spAutoFit/>
          </a:bodyPr>
          <a:lstStyle/>
          <a:p>
            <a:r>
              <a:rPr lang="hi-IN" sz="3600" spc="-30" dirty="0">
                <a:latin typeface="Nirmala UI"/>
              </a:rPr>
              <a:t>जब आप ”कोडिंग” शब्द सुनते हैं, तो अब आप क्या सोचते हैं? </a:t>
            </a:r>
            <a:endParaRPr lang="hi-IN" sz="3600" spc="-30" dirty="0">
              <a:latin typeface="Nirmala UI"/>
              <a:ea typeface="Nirmala UI"/>
              <a:cs typeface="Nirmala UI"/>
            </a:endParaRPr>
          </a:p>
        </p:txBody>
      </p:sp>
      <p:sp>
        <p:nvSpPr>
          <p:cNvPr id="4" name="Title 3" hidden="1"/>
          <p:cNvSpPr>
            <a:spLocks noGrp="1"/>
          </p:cNvSpPr>
          <p:nvPr>
            <p:ph type="ctrTitle"/>
          </p:nvPr>
        </p:nvSpPr>
        <p:spPr/>
        <p:txBody>
          <a:bodyPr/>
          <a:lstStyle/>
          <a:p>
            <a:r>
              <a:rPr lang="hi-IN" dirty="0">
                <a:latin typeface="Nirmala UI"/>
                <a:cs typeface="Nirmala UI"/>
              </a:rPr>
              <a:t>अब कोडिंग के बारे मं आपके क्या विचार हैं?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hi-IN"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hi-IN" sz="3600" dirty="0">
                <a:solidFill>
                  <a:schemeClr val="bg1"/>
                </a:solidFill>
                <a:latin typeface="Nirmala UI"/>
              </a:rPr>
              <a:t>प्रश्न</a:t>
            </a:r>
            <a:endParaRPr lang="hi-IN" sz="3600" dirty="0">
              <a:solidFill>
                <a:schemeClr val="bg1"/>
              </a:solidFill>
              <a:latin typeface="Nirmala UI"/>
              <a:ea typeface="Nirmala UI"/>
              <a:cs typeface="Nirmala UI"/>
            </a:endParaRPr>
          </a:p>
        </p:txBody>
      </p:sp>
      <p:sp>
        <p:nvSpPr>
          <p:cNvPr id="15" name="Rectangle 14"/>
          <p:cNvSpPr/>
          <p:nvPr/>
        </p:nvSpPr>
        <p:spPr>
          <a:xfrm>
            <a:off x="4810959" y="326878"/>
            <a:ext cx="3899904" cy="3632405"/>
          </a:xfrm>
          <a:prstGeom prst="rect">
            <a:avLst/>
          </a:prstGeom>
        </p:spPr>
        <p:txBody>
          <a:bodyPr wrap="square">
            <a:spAutoFit/>
          </a:bodyPr>
          <a:lstStyle/>
          <a:p>
            <a:r>
              <a:rPr lang="hi-IN" sz="3600" dirty="0">
                <a:latin typeface="Segoe UI Light" panose="020B0502040204020203" pitchFamily="34" charset="0"/>
              </a:rPr>
              <a:t>आपके विचार में आप क्या बनाना चाहते हैं जो आपके और आपके मित्रों के लिए मज़ेदार हो? </a:t>
            </a:r>
          </a:p>
          <a:p>
            <a:r>
              <a:rPr lang="hi-IN"/>
              <a:t> </a:t>
            </a:r>
          </a:p>
          <a:p>
            <a:r>
              <a:rPr lang="hi-IN" sz="1800" dirty="0">
                <a:latin typeface="Nirmala UI"/>
              </a:rPr>
              <a:t>वह कोई गेम, वेबसाइट, प्रोग्राम, ऐप हो सकता है - रचनात्मक बनें! </a:t>
            </a:r>
          </a:p>
        </p:txBody>
      </p:sp>
      <p:sp>
        <p:nvSpPr>
          <p:cNvPr id="4" name="Title 3" hidden="1"/>
          <p:cNvSpPr>
            <a:spLocks noGrp="1"/>
          </p:cNvSpPr>
          <p:nvPr>
            <p:ph type="ctrTitle"/>
          </p:nvPr>
        </p:nvSpPr>
        <p:spPr/>
        <p:txBody>
          <a:bodyPr/>
          <a:lstStyle/>
          <a:p>
            <a:r>
              <a:rPr lang="hi-IN">
                <a:latin typeface="Nirmala UI"/>
                <a:cs typeface="Nirmala UI"/>
              </a:rPr>
              <a:t>आप क्या तैयार करना चाहते हैं?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hi-IN"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2" name="Rectangle 71"/>
          <p:cNvSpPr/>
          <p:nvPr/>
        </p:nvSpPr>
        <p:spPr>
          <a:xfrm>
            <a:off x="566833" y="483999"/>
            <a:ext cx="8158067" cy="1692771"/>
          </a:xfrm>
          <a:prstGeom prst="rect">
            <a:avLst/>
          </a:prstGeom>
        </p:spPr>
        <p:txBody>
          <a:bodyPr wrap="square">
            <a:spAutoFit/>
          </a:bodyPr>
          <a:lstStyle/>
          <a:p>
            <a:pPr lvl="0"/>
            <a:r>
              <a:rPr lang="hi-IN" sz="3600" dirty="0">
                <a:solidFill>
                  <a:prstClr val="white"/>
                </a:solidFill>
                <a:latin typeface="Nirmala UI"/>
              </a:rPr>
              <a:t>आप आगे क्या सीख सकते हैं? </a:t>
            </a:r>
          </a:p>
          <a:p>
            <a:pPr lvl="0"/>
            <a:r>
              <a:rPr lang="hi-IN" sz="3600" dirty="0">
                <a:solidFill>
                  <a:prstClr val="white"/>
                </a:solidFill>
                <a:latin typeface="Nirmala UI"/>
              </a:rPr>
              <a:t>ज़रूरी नहीं कि यह यहीं खत्म हो जाए! </a:t>
            </a:r>
          </a:p>
          <a:p>
            <a:pPr lvl="0"/>
            <a:r>
              <a:rPr lang="hi-IN"/>
              <a:t> </a:t>
            </a:r>
          </a:p>
          <a:p>
            <a:pPr lvl="0"/>
            <a:r>
              <a:rPr lang="hi-IN" sz="1800" dirty="0">
                <a:solidFill>
                  <a:prstClr val="white"/>
                </a:solidFill>
                <a:latin typeface="Nirmala UI"/>
              </a:rPr>
              <a:t>नीचे प्रस्तुत क़दम उठा कर आप जश्न मना सकते हैं, सीखना जारी रख सकते हैं, और अधिक आनंद उठा सकते हैं! </a:t>
            </a:r>
            <a:endParaRPr lang="hi-IN" sz="1800" dirty="0">
              <a:solidFill>
                <a:prstClr val="white"/>
              </a:solidFill>
              <a:latin typeface="Nirmala UI"/>
              <a:ea typeface="Nirmala UI"/>
              <a:cs typeface="Nirmala UI"/>
            </a:endParaRPr>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latin typeface="Nirmala UI"/>
              </a:rPr>
              <a:t>1</a:t>
            </a:r>
          </a:p>
        </p:txBody>
      </p:sp>
      <p:sp>
        <p:nvSpPr>
          <p:cNvPr id="70" name="Rectangle 69"/>
          <p:cNvSpPr/>
          <p:nvPr/>
        </p:nvSpPr>
        <p:spPr>
          <a:xfrm>
            <a:off x="563532" y="3023476"/>
            <a:ext cx="2757257" cy="824841"/>
          </a:xfrm>
          <a:prstGeom prst="rect">
            <a:avLst/>
          </a:prstGeom>
        </p:spPr>
        <p:txBody>
          <a:bodyPr wrap="square">
            <a:spAutoFit/>
          </a:bodyPr>
          <a:lstStyle/>
          <a:p>
            <a:pPr>
              <a:lnSpc>
                <a:spcPct val="85000"/>
              </a:lnSpc>
            </a:pPr>
            <a:r>
              <a:rPr lang="hi-IN" sz="2800" dirty="0">
                <a:solidFill>
                  <a:schemeClr val="bg1"/>
                </a:solidFill>
                <a:latin typeface="Nirmala UI"/>
              </a:rPr>
              <a:t>अपना </a:t>
            </a:r>
            <a:br>
              <a:rPr dirty="0"/>
            </a:br>
            <a:r>
              <a:rPr lang="hi-IN" sz="2800" dirty="0">
                <a:solidFill>
                  <a:schemeClr val="bg1"/>
                </a:solidFill>
                <a:latin typeface="Nirmala UI"/>
              </a:rPr>
              <a:t>प्रमाण-पत्र पाएँ।</a:t>
            </a:r>
            <a:endParaRPr lang="hi-IN" sz="2800" dirty="0">
              <a:solidFill>
                <a:schemeClr val="bg1"/>
              </a:solidFill>
              <a:latin typeface="Nirmala UI"/>
              <a:ea typeface="Nirmala UI"/>
              <a:cs typeface="Nirmala UI"/>
            </a:endParaRPr>
          </a:p>
        </p:txBody>
      </p:sp>
      <p:sp>
        <p:nvSpPr>
          <p:cNvPr id="78" name="TextBox 77"/>
          <p:cNvSpPr txBox="1"/>
          <p:nvPr/>
        </p:nvSpPr>
        <p:spPr>
          <a:xfrm>
            <a:off x="563432" y="3804310"/>
            <a:ext cx="2206625" cy="1200329"/>
          </a:xfrm>
          <a:prstGeom prst="rect">
            <a:avLst/>
          </a:prstGeom>
          <a:noFill/>
        </p:spPr>
        <p:txBody>
          <a:bodyPr wrap="square" rtlCol="0">
            <a:spAutoFit/>
          </a:bodyPr>
          <a:lstStyle/>
          <a:p>
            <a:r>
              <a:rPr lang="hi-IN" sz="1800" dirty="0">
                <a:solidFill>
                  <a:schemeClr val="bg1"/>
                </a:solidFill>
                <a:latin typeface="Nirmala UI"/>
              </a:rPr>
              <a:t>बधाई! आपने कर दिखाया! अपने ट्यूटोरियल के अंत में आप अपना प्रमाण-पत्र पाएँगे।</a:t>
            </a:r>
          </a:p>
        </p:txBody>
      </p:sp>
      <p:sp>
        <p:nvSpPr>
          <p:cNvPr id="65" name="Rectangle 64"/>
          <p:cNvSpPr/>
          <p:nvPr/>
        </p:nvSpPr>
        <p:spPr>
          <a:xfrm>
            <a:off x="3150093"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latin typeface="Nirmala UI"/>
              </a:rPr>
              <a:t>2</a:t>
            </a:r>
          </a:p>
        </p:txBody>
      </p:sp>
      <p:sp>
        <p:nvSpPr>
          <p:cNvPr id="73" name="Rectangle 72"/>
          <p:cNvSpPr/>
          <p:nvPr/>
        </p:nvSpPr>
        <p:spPr>
          <a:xfrm>
            <a:off x="3054607" y="3023476"/>
            <a:ext cx="2295997" cy="523220"/>
          </a:xfrm>
          <a:prstGeom prst="rect">
            <a:avLst/>
          </a:prstGeom>
        </p:spPr>
        <p:txBody>
          <a:bodyPr wrap="square">
            <a:spAutoFit/>
          </a:bodyPr>
          <a:lstStyle/>
          <a:p>
            <a:r>
              <a:rPr lang="hi-IN" sz="2800" dirty="0">
                <a:solidFill>
                  <a:schemeClr val="bg1"/>
                </a:solidFill>
                <a:latin typeface="Nirmala UI"/>
              </a:rPr>
              <a:t>अधिक खेलें।</a:t>
            </a:r>
            <a:endParaRPr lang="hi-IN" sz="2800" dirty="0">
              <a:solidFill>
                <a:schemeClr val="bg1"/>
              </a:solidFill>
              <a:latin typeface="Nirmala UI"/>
              <a:cs typeface="Nirmala UI"/>
            </a:endParaRPr>
          </a:p>
        </p:txBody>
      </p:sp>
      <p:sp>
        <p:nvSpPr>
          <p:cNvPr id="79" name="Rectangle 78"/>
          <p:cNvSpPr/>
          <p:nvPr/>
        </p:nvSpPr>
        <p:spPr>
          <a:xfrm>
            <a:off x="3084857" y="3770444"/>
            <a:ext cx="2835911"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hi-IN" sz="1800" dirty="0">
                <a:solidFill>
                  <a:schemeClr val="bg1"/>
                </a:solidFill>
                <a:latin typeface="Segoe UI Light" panose="020B0502040204020203" pitchFamily="34" charset="0"/>
              </a:rPr>
              <a:t>Minecraft: शिक्षा संस्करण पर यह देखने के लिए अपना कोड अपलोड करें कि क्या आपका कोड रियल गेम में आया है या नहीं!</a:t>
            </a:r>
          </a:p>
        </p:txBody>
      </p:sp>
      <p:sp>
        <p:nvSpPr>
          <p:cNvPr id="66" name="Rectangle 65"/>
          <p:cNvSpPr/>
          <p:nvPr/>
        </p:nvSpPr>
        <p:spPr>
          <a:xfrm>
            <a:off x="6019312" y="2542478"/>
            <a:ext cx="434026" cy="37427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latin typeface="Nirmala UI"/>
              </a:rPr>
              <a:t>3</a:t>
            </a:r>
          </a:p>
        </p:txBody>
      </p:sp>
      <p:sp>
        <p:nvSpPr>
          <p:cNvPr id="75" name="Rectangle 74"/>
          <p:cNvSpPr/>
          <p:nvPr/>
        </p:nvSpPr>
        <p:spPr>
          <a:xfrm>
            <a:off x="5920768" y="3023476"/>
            <a:ext cx="2295997" cy="954107"/>
          </a:xfrm>
          <a:prstGeom prst="rect">
            <a:avLst/>
          </a:prstGeom>
        </p:spPr>
        <p:txBody>
          <a:bodyPr wrap="square">
            <a:spAutoFit/>
          </a:bodyPr>
          <a:lstStyle/>
          <a:p>
            <a:r>
              <a:rPr lang="hi-IN" sz="2800" dirty="0">
                <a:solidFill>
                  <a:schemeClr val="bg1"/>
                </a:solidFill>
                <a:latin typeface="Nirmala UI"/>
              </a:rPr>
              <a:t>अधिक जानें।</a:t>
            </a:r>
            <a:endParaRPr lang="hi-IN" sz="2800" dirty="0">
              <a:solidFill>
                <a:schemeClr val="bg1"/>
              </a:solidFill>
              <a:latin typeface="Nirmala UI"/>
              <a:ea typeface="Nirmala UI"/>
              <a:cs typeface="Nirmala UI"/>
            </a:endParaRPr>
          </a:p>
          <a:p>
            <a:endParaRPr lang="hi-IN" sz="2800" dirty="0">
              <a:solidFill>
                <a:schemeClr val="bg1"/>
              </a:solidFill>
              <a:latin typeface="Nirmala UI"/>
              <a:ea typeface="Nirmala UI"/>
              <a:cs typeface="Nirmala UI"/>
            </a:endParaRPr>
          </a:p>
        </p:txBody>
      </p:sp>
      <p:sp>
        <p:nvSpPr>
          <p:cNvPr id="76" name="Rectangle 75"/>
          <p:cNvSpPr/>
          <p:nvPr/>
        </p:nvSpPr>
        <p:spPr>
          <a:xfrm>
            <a:off x="5920768" y="3748397"/>
            <a:ext cx="2120573"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hi-IN" sz="1800" dirty="0">
                <a:solidFill>
                  <a:schemeClr val="bg1"/>
                </a:solidFill>
                <a:latin typeface="Segoe UI Light" panose="020B0502040204020203" pitchFamily="34" charset="0"/>
              </a:rPr>
              <a:t>Microsoft.com/ पर अतिरिक्त संसाधनों की खोज करें</a:t>
            </a:r>
          </a:p>
          <a:p>
            <a:r>
              <a:rPr lang="hi-IN" sz="1800" dirty="0">
                <a:solidFill>
                  <a:schemeClr val="bg1"/>
                </a:solidFill>
                <a:latin typeface="Segoe UI Light" panose="020B0502040204020203" pitchFamily="34" charset="0"/>
              </a:rPr>
              <a:t>digitalskills</a:t>
            </a:r>
            <a:endParaRPr lang="hi-IN"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hi-IN">
                <a:latin typeface="Nirmala UI"/>
                <a:cs typeface="Nirmala UI"/>
              </a:rPr>
              <a:t>अगले चरण</a:t>
            </a:r>
            <a:endParaRPr lang="hi-I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hi-IN" dirty="0"/>
          </a:p>
        </p:txBody>
      </p:sp>
    </p:spTree>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C4F11049-46B3-40F1-B813-7E883EE8816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5" name="Picture 4" descr="उत्साहित छात्रों का बड़ा समूह जोश से जयकार करता है&#10; - 14382559331_811d0fb6d5_o.jpg" hidden="1" title="उत्साहित छात्रों का बड़ा समूह जोश से जयकार करता है"/>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29921"/>
            <a:ext cx="9144000" cy="57449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7390"/>
            <a:ext cx="9127958" cy="5722182"/>
          </a:xfrm>
          <a:prstGeom prst="rect">
            <a:avLst/>
          </a:prstGeom>
        </p:spPr>
      </p:pic>
      <p:pic>
        <p:nvPicPr>
          <p:cNvPr id="15" name="Picture 14" descr="Microsoft" hidden="1"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437179" y="2238422"/>
            <a:ext cx="5829806" cy="1244700"/>
          </a:xfrm>
          <a:prstGeom prst="rect">
            <a:avLst/>
          </a:prstGeom>
        </p:spPr>
        <p:txBody>
          <a:bodyPr wrap="square">
            <a:spAutoFit/>
          </a:bodyPr>
          <a:lstStyle/>
          <a:p>
            <a:pPr>
              <a:lnSpc>
                <a:spcPct val="104000"/>
              </a:lnSpc>
            </a:pPr>
            <a:r>
              <a:rPr lang="hi-IN" sz="3600" dirty="0">
                <a:solidFill>
                  <a:schemeClr val="bg1"/>
                </a:solidFill>
                <a:latin typeface="Nirmala UI"/>
              </a:rPr>
              <a:t>Minecraft</a:t>
            </a:r>
            <a:r>
              <a:rPr lang="hi-IN" dirty="0"/>
              <a:t> </a:t>
            </a:r>
            <a:r>
              <a:rPr lang="hi-IN" sz="3600" dirty="0">
                <a:solidFill>
                  <a:schemeClr val="bg1"/>
                </a:solidFill>
                <a:latin typeface="Nirmala UI"/>
              </a:rPr>
              <a:t>Hour of Code</a:t>
            </a:r>
            <a:r>
              <a:rPr lang="hi-IN" sz="3600" baseline="30000" dirty="0">
                <a:solidFill>
                  <a:schemeClr val="bg1"/>
                </a:solidFill>
                <a:latin typeface="Nirmala UI"/>
              </a:rPr>
              <a:t>TM</a:t>
            </a:r>
            <a:r>
              <a:rPr lang="hi-IN" dirty="0"/>
              <a:t> </a:t>
            </a:r>
            <a:br>
              <a:rPr dirty="0"/>
            </a:br>
            <a:r>
              <a:rPr lang="hi-IN" sz="3600" dirty="0">
                <a:solidFill>
                  <a:schemeClr val="bg1"/>
                </a:solidFill>
                <a:latin typeface="Nirmala UI"/>
              </a:rPr>
              <a:t>से जुड़ने के लिए धन्यवाद</a:t>
            </a:r>
            <a:endParaRPr lang="hi-IN" sz="3600" dirty="0">
              <a:solidFill>
                <a:schemeClr val="bg1"/>
              </a:solidFill>
              <a:latin typeface="Nirmala UI"/>
              <a:ea typeface="Nirmala UI"/>
              <a:cs typeface="Nirmala UI"/>
            </a:endParaRPr>
          </a:p>
        </p:txBody>
      </p:sp>
      <p:sp>
        <p:nvSpPr>
          <p:cNvPr id="7" name="Title 6" hidden="1"/>
          <p:cNvSpPr>
            <a:spLocks noGrp="1"/>
          </p:cNvSpPr>
          <p:nvPr>
            <p:ph type="ctrTitle"/>
          </p:nvPr>
        </p:nvSpPr>
        <p:spPr/>
        <p:txBody>
          <a:bodyPr/>
          <a:lstStyle/>
          <a:p>
            <a:r>
              <a:rPr lang="hi-IN">
                <a:latin typeface="Nirmala UI"/>
                <a:cs typeface="Nirmala UI"/>
              </a:rPr>
              <a:t>जुड़ने के लिए धन्यवाद!</a:t>
            </a:r>
            <a:endParaRPr lang="hi-I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hi-IN" dirty="0"/>
          </a:p>
        </p:txBody>
      </p:sp>
      <p:pic>
        <p:nvPicPr>
          <p:cNvPr id="10" name="Picture 9" descr="Microsoft" title="Microsoft">
            <a:extLst>
              <a:ext uri="{FF2B5EF4-FFF2-40B4-BE49-F238E27FC236}">
                <a16:creationId xmlns:a16="http://schemas.microsoft.com/office/drawing/2014/main" id="{109A8D9B-DAAD-4B69-9B91-0867A9439C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lvl="0">
              <a:defRPr/>
            </a:pPr>
            <a:r>
              <a:rPr lang="hi-IN" sz="1600" dirty="0">
                <a:solidFill>
                  <a:schemeClr val="bg1"/>
                </a:solidFill>
                <a:latin typeface="Segoe UI Light" panose="020B0502040204020203" pitchFamily="34" charset="0"/>
                <a:ea typeface="Segoe Pro Light" charset="0"/>
                <a:cs typeface="+mj-cs"/>
              </a:rPr>
              <a:t>कॉपीराइट</a:t>
            </a:r>
            <a:endParaRPr lang="en-US" sz="1600" dirty="0">
              <a:solidFill>
                <a:schemeClr val="bg1"/>
              </a:solidFill>
              <a:latin typeface="Segoe UI Light" panose="020B0502040204020203" pitchFamily="34" charset="0"/>
              <a:ea typeface="Segoe Pro Light" charset="0"/>
              <a:cs typeface="+mj-cs"/>
            </a:endParaRPr>
          </a:p>
          <a:p>
            <a:pPr lvl="0">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lvl="0">
              <a:defRPr/>
            </a:pPr>
            <a:r>
              <a:rPr lang="hi-IN" sz="1600" dirty="0">
                <a:solidFill>
                  <a:schemeClr val="bg1"/>
                </a:solidFill>
              </a:rPr>
              <a:t>© Code.org, 2017। Code.org®, CODE लोगो और Hour of Code®, Code.org के ट्रेडमार्क हैं</a:t>
            </a:r>
            <a:endParaRPr lang="hi-IN"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hi-IN" sz="1600" dirty="0">
                <a:solidFill>
                  <a:schemeClr val="bg1"/>
                </a:solidFill>
              </a:rPr>
              <a:t>Mojang © 2017। "Minecraft", Mojang AB का एक ट्रेडमार्क है</a:t>
            </a:r>
          </a:p>
          <a:p>
            <a:pPr lvl="0">
              <a:defRPr/>
            </a:pPr>
            <a:r>
              <a:rPr lang="hi-IN" sz="1600" dirty="0">
                <a:solidFill>
                  <a:schemeClr val="bg1"/>
                </a:solidFill>
              </a:rPr>
              <a:t>© 2017 Microsoft Corporation। सर्वाधिकार सुरक्षित।</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hi-IN" sz="3600" dirty="0">
                <a:solidFill>
                  <a:schemeClr val="bg1"/>
                </a:solidFill>
                <a:latin typeface="Nirmala UI"/>
              </a:rPr>
              <a:t>प्रश्न</a:t>
            </a:r>
            <a:endParaRPr lang="hi-IN" sz="3600" dirty="0">
              <a:solidFill>
                <a:schemeClr val="bg1"/>
              </a:solidFill>
              <a:latin typeface="Nirmala UI"/>
              <a:ea typeface="Nirmala UI"/>
              <a:cs typeface="Nirmala UI"/>
            </a:endParaRPr>
          </a:p>
        </p:txBody>
      </p:sp>
      <p:sp>
        <p:nvSpPr>
          <p:cNvPr id="15" name="Rectangle 14"/>
          <p:cNvSpPr/>
          <p:nvPr/>
        </p:nvSpPr>
        <p:spPr>
          <a:xfrm>
            <a:off x="4975226" y="1321069"/>
            <a:ext cx="3975136" cy="2801408"/>
          </a:xfrm>
          <a:prstGeom prst="rect">
            <a:avLst/>
          </a:prstGeom>
        </p:spPr>
        <p:txBody>
          <a:bodyPr wrap="square">
            <a:spAutoFit/>
          </a:bodyPr>
          <a:lstStyle/>
          <a:p>
            <a:r>
              <a:rPr lang="hi-IN" sz="3600" dirty="0">
                <a:latin typeface="Nirmala UI"/>
              </a:rPr>
              <a:t>जब आप ”कोडिंग” शब्द सुनते हैं, तो आप क्या सोचते हैं?</a:t>
            </a:r>
          </a:p>
          <a:p>
            <a:r>
              <a:rPr lang="hi-IN" dirty="0"/>
              <a:t> </a:t>
            </a:r>
            <a:endParaRPr lang="hi-IN" sz="3600" dirty="0">
              <a:latin typeface="Nirmala UI"/>
              <a:ea typeface="Nirmala UI"/>
              <a:cs typeface="Nirmala UI"/>
            </a:endParaRPr>
          </a:p>
          <a:p>
            <a:r>
              <a:rPr lang="hi-IN" sz="1800" dirty="0">
                <a:latin typeface="Nirmala UI"/>
              </a:rPr>
              <a:t>अपने मित्रों को बताने के लिए 2 मिनट का समय लें, और फिर पूरे समूह को जानकारी दें! </a:t>
            </a:r>
            <a:endParaRPr lang="hi-IN" sz="1800" dirty="0">
              <a:effectLst/>
              <a:latin typeface="Nirmala UI"/>
              <a:cs typeface="Nirmala UI"/>
            </a:endParaRPr>
          </a:p>
        </p:txBody>
      </p:sp>
      <p:sp>
        <p:nvSpPr>
          <p:cNvPr id="3" name="Title 2" hidden="1"/>
          <p:cNvSpPr>
            <a:spLocks noGrp="1"/>
          </p:cNvSpPr>
          <p:nvPr>
            <p:ph type="ctrTitle"/>
          </p:nvPr>
        </p:nvSpPr>
        <p:spPr/>
        <p:txBody>
          <a:bodyPr/>
          <a:lstStyle/>
          <a:p>
            <a:r>
              <a:rPr lang="hi-IN" dirty="0">
                <a:latin typeface="Nirmala UI"/>
                <a:cs typeface="Nirmala UI"/>
              </a:rPr>
              <a:t>आप ”कोडिंग” के बारे में क्या जानते हैं?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hi-IN"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डेस्क पर बैठ कर, एक लड़का अकेले पढ़ाई करते हुए" hidden="1" title="डेस्क पर बैठ कर, एक लड़का अकेले पढ़ाई करते हुए"/>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421" y="186488"/>
            <a:ext cx="7473952" cy="5342024"/>
          </a:xfrm>
          <a:prstGeom prst="rect">
            <a:avLst/>
          </a:prstGeom>
        </p:spPr>
      </p:pic>
      <p:pic>
        <p:nvPicPr>
          <p:cNvPr id="8" name="Picture 7"/>
          <p:cNvPicPr>
            <a:picLocks noChangeAspect="1"/>
          </p:cNvPicPr>
          <p:nvPr/>
        </p:nvPicPr>
        <p:blipFill>
          <a:blip r:embed="rId4"/>
          <a:stretch>
            <a:fillRect/>
          </a:stretch>
        </p:blipFill>
        <p:spPr>
          <a:xfrm>
            <a:off x="0" y="908018"/>
            <a:ext cx="9144000" cy="38989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hi-IN" sz="3600" dirty="0">
                <a:solidFill>
                  <a:schemeClr val="bg1"/>
                </a:solidFill>
                <a:latin typeface="Nirmala UI"/>
              </a:rPr>
              <a:t>यह वैसा नहीं है।</a:t>
            </a:r>
            <a:endParaRPr lang="hi-IN" sz="3600" dirty="0">
              <a:solidFill>
                <a:schemeClr val="bg1"/>
              </a:solidFill>
              <a:latin typeface="Nirmala UI"/>
              <a:ea typeface="Nirmala UI"/>
              <a:cs typeface="Nirmala UI"/>
            </a:endParaRPr>
          </a:p>
        </p:txBody>
      </p:sp>
      <p:sp>
        <p:nvSpPr>
          <p:cNvPr id="6" name="Title 5" hidden="1"/>
          <p:cNvSpPr>
            <a:spLocks noGrp="1"/>
          </p:cNvSpPr>
          <p:nvPr>
            <p:ph type="ctrTitle"/>
          </p:nvPr>
        </p:nvSpPr>
        <p:spPr/>
        <p:txBody>
          <a:bodyPr/>
          <a:lstStyle/>
          <a:p>
            <a:r>
              <a:rPr lang="hi-IN" dirty="0">
                <a:latin typeface="Nirmala UI"/>
                <a:cs typeface="Nirmala UI"/>
              </a:rPr>
              <a:t>यह वैसा नहीं है।</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hi-IN" dirty="0"/>
          </a:p>
        </p:txBody>
      </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hi-IN" sz="3600" dirty="0">
                <a:solidFill>
                  <a:schemeClr val="bg1"/>
                </a:solidFill>
                <a:latin typeface="Nirmala UI"/>
              </a:rPr>
              <a:t>वह यह हो सकता है</a:t>
            </a:r>
            <a:endParaRPr lang="hi-IN" sz="3600" dirty="0">
              <a:solidFill>
                <a:schemeClr val="bg1"/>
              </a:solidFill>
              <a:latin typeface="Nirmala UI"/>
              <a:ea typeface="Nirmala UI"/>
              <a:cs typeface="Nirmala UI"/>
            </a:endParaRP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3317900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कार्यालय की सेटिंग में, कंप्यूटर तथा टेलीफ़ोन से सुसज्जित सामुदायिक डेस्क पर बैठ कर काम करती बिल्लियाँ और उनके बच्चों का विचित्र संग्रह&#10;" hidden="1" title="बिल्लियाँ कॉल सेंटर में काम करती हैं"/>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206" y="108363"/>
            <a:ext cx="5961326" cy="5474290"/>
          </a:xfrm>
          <a:prstGeom prst="rect">
            <a:avLst/>
          </a:prstGeom>
        </p:spPr>
      </p:pic>
      <p:pic>
        <p:nvPicPr>
          <p:cNvPr id="12" name="Picture 11"/>
          <p:cNvPicPr>
            <a:picLocks noChangeAspect="1"/>
          </p:cNvPicPr>
          <p:nvPr/>
        </p:nvPicPr>
        <p:blipFill>
          <a:blip r:embed="rId4"/>
          <a:stretch>
            <a:fillRect/>
          </a:stretch>
        </p:blipFill>
        <p:spPr>
          <a:xfrm>
            <a:off x="3394095" y="-1631"/>
            <a:ext cx="5548427"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hi-IN" sz="3600" dirty="0">
                <a:solidFill>
                  <a:schemeClr val="bg1"/>
                </a:solidFill>
                <a:latin typeface="Nirmala UI"/>
              </a:rPr>
              <a:t>वह यही है।</a:t>
            </a:r>
            <a:endParaRPr lang="hi-IN" sz="3600" dirty="0">
              <a:solidFill>
                <a:schemeClr val="bg1"/>
              </a:solidFill>
              <a:latin typeface="Nirmala UI"/>
              <a:ea typeface="Nirmala UI"/>
              <a:cs typeface="Nirmala UI"/>
            </a:endParaRPr>
          </a:p>
        </p:txBody>
      </p:sp>
      <p:sp>
        <p:nvSpPr>
          <p:cNvPr id="3" name="Title 2" hidden="1"/>
          <p:cNvSpPr>
            <a:spLocks noGrp="1"/>
          </p:cNvSpPr>
          <p:nvPr>
            <p:ph type="ctrTitle"/>
          </p:nvPr>
        </p:nvSpPr>
        <p:spPr/>
        <p:txBody>
          <a:bodyPr/>
          <a:lstStyle/>
          <a:p>
            <a:r>
              <a:rPr lang="hi-IN">
                <a:latin typeface="Nirmala UI"/>
                <a:cs typeface="Nirmala UI"/>
              </a:rPr>
              <a:t>यही है वो!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hi-IN"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hi-IN" sz="3600" dirty="0">
                <a:solidFill>
                  <a:schemeClr val="bg1"/>
                </a:solidFill>
                <a:latin typeface="Nirmala UI"/>
              </a:rPr>
              <a:t>बस मज़ाक…</a:t>
            </a:r>
            <a:endParaRPr lang="hi-IN" sz="3600" dirty="0">
              <a:solidFill>
                <a:schemeClr val="bg1"/>
              </a:solidFill>
              <a:latin typeface="Nirmala UI"/>
              <a:ea typeface="Nirmala UI"/>
              <a:cs typeface="Nirmala UI"/>
            </a:endParaRPr>
          </a:p>
        </p:txBody>
      </p:sp>
      <p:sp>
        <p:nvSpPr>
          <p:cNvPr id="5" name="Title 4" hidden="1"/>
          <p:cNvSpPr>
            <a:spLocks noGrp="1"/>
          </p:cNvSpPr>
          <p:nvPr>
            <p:ph type="ctrTitle"/>
          </p:nvPr>
        </p:nvSpPr>
        <p:spPr/>
        <p:txBody>
          <a:bodyPr/>
          <a:lstStyle/>
          <a:p>
            <a:r>
              <a:rPr lang="hi-IN">
                <a:latin typeface="Nirmala UI"/>
                <a:cs typeface="Nirmala UI"/>
              </a:rPr>
              <a:t>बस मज़ाक</a:t>
            </a:r>
            <a:endParaRPr lang="hi-I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hi-IN"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एक युवक और युवती मोबाइल उपकरणों का उपयोग करते हुए सहयोग करते हैं&#10;" title="एक युवक और युवती मोबाइल उपकरणों का उपयोग करते हुए सहयोग करते हैं"/>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hi-IN" sz="3600" dirty="0">
                <a:solidFill>
                  <a:schemeClr val="bg1"/>
                </a:solidFill>
                <a:latin typeface="Nirmala UI"/>
              </a:rPr>
              <a:t>वह यही है।</a:t>
            </a:r>
            <a:endParaRPr lang="hi-IN" sz="3600" dirty="0">
              <a:solidFill>
                <a:schemeClr val="bg1"/>
              </a:solidFill>
              <a:latin typeface="Nirmala UI"/>
              <a:ea typeface="Nirmala UI"/>
              <a:cs typeface="Nirmala UI"/>
            </a:endParaRPr>
          </a:p>
        </p:txBody>
      </p:sp>
      <p:sp>
        <p:nvSpPr>
          <p:cNvPr id="4" name="Title 3" hidden="1"/>
          <p:cNvSpPr>
            <a:spLocks noGrp="1"/>
          </p:cNvSpPr>
          <p:nvPr>
            <p:ph type="ctrTitle"/>
          </p:nvPr>
        </p:nvSpPr>
        <p:spPr/>
        <p:txBody>
          <a:bodyPr/>
          <a:lstStyle/>
          <a:p>
            <a:r>
              <a:rPr lang="hi-IN" dirty="0">
                <a:latin typeface="Nirmala UI"/>
                <a:cs typeface="Nirmala UI"/>
              </a:rPr>
              <a:t>वह दरअसल यह है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hi-IN"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3998</Words>
  <Application>Microsoft Office PowerPoint</Application>
  <PresentationFormat>On-screen Show (16:10)</PresentationFormat>
  <Paragraphs>495</Paragraphs>
  <Slides>26</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Mangal</vt:lpstr>
      <vt:lpstr>Nirmala UI</vt:lpstr>
      <vt:lpstr>Segoe Pro Light</vt:lpstr>
      <vt:lpstr>Segoe UI Light</vt:lpstr>
      <vt:lpstr>Office Theme</vt:lpstr>
      <vt:lpstr>Hour of Code™ में आपका स्वागत है </vt:lpstr>
      <vt:lpstr>आइए, कोडिंग के बारे में बात करें </vt:lpstr>
      <vt:lpstr>आप ”कोडिंग” के बारे में क्या जानते हैं? </vt:lpstr>
      <vt:lpstr>Hour of Code™ video by Code.org </vt:lpstr>
      <vt:lpstr>यह वैसा नहीं है।</vt:lpstr>
      <vt:lpstr>It’s not this, either </vt:lpstr>
      <vt:lpstr>यही है वो! </vt:lpstr>
      <vt:lpstr>बस मज़ाक</vt:lpstr>
      <vt:lpstr>वह दरअसल यह है </vt:lpstr>
      <vt:lpstr>और यह </vt:lpstr>
      <vt:lpstr>कोडिंग इसके बारे में है</vt:lpstr>
      <vt:lpstr>समस्या निदान </vt:lpstr>
      <vt:lpstr>रचनात्मकता</vt:lpstr>
      <vt:lpstr>सहयोग</vt:lpstr>
      <vt:lpstr>आप क्या करना पसंद करते हैं? </vt:lpstr>
      <vt:lpstr>अपनी दिलचस्पियों को जीवंत करें </vt:lpstr>
      <vt:lpstr>अपनी सीख लागू करें </vt:lpstr>
      <vt:lpstr>कैसे उसे याद किया जाता है </vt:lpstr>
      <vt:lpstr>How it goes down </vt:lpstr>
      <vt:lpstr>Find your tutorial</vt:lpstr>
      <vt:lpstr>समाप्त करें</vt:lpstr>
      <vt:lpstr>अब कोडिंग के बारे मं आपके क्या विचार हैं? </vt:lpstr>
      <vt:lpstr>आप क्या तैयार करना चाहते हैं? </vt:lpstr>
      <vt:lpstr>अगले चरण</vt:lpstr>
      <vt:lpstr>जुड़ने के लिए धन्यवाद!</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2016-11-16T17:14:29Z</dcterms:created>
  <dcterms:modified xsi:type="dcterms:W3CDTF">2017-11-02T05:03:05Z</dcterms:modified>
</cp:coreProperties>
</file>